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28"/>
  </p:notesMasterIdLst>
  <p:sldIdLst>
    <p:sldId id="256" r:id="rId2"/>
    <p:sldId id="258" r:id="rId3"/>
    <p:sldId id="257" r:id="rId4"/>
    <p:sldId id="259" r:id="rId5"/>
    <p:sldId id="263" r:id="rId6"/>
    <p:sldId id="262" r:id="rId7"/>
    <p:sldId id="274" r:id="rId8"/>
    <p:sldId id="260" r:id="rId9"/>
    <p:sldId id="261" r:id="rId10"/>
    <p:sldId id="277" r:id="rId11"/>
    <p:sldId id="276" r:id="rId12"/>
    <p:sldId id="278" r:id="rId13"/>
    <p:sldId id="279" r:id="rId14"/>
    <p:sldId id="280" r:id="rId15"/>
    <p:sldId id="281" r:id="rId16"/>
    <p:sldId id="264" r:id="rId17"/>
    <p:sldId id="268" r:id="rId18"/>
    <p:sldId id="265" r:id="rId19"/>
    <p:sldId id="266" r:id="rId20"/>
    <p:sldId id="267" r:id="rId21"/>
    <p:sldId id="269" r:id="rId22"/>
    <p:sldId id="270" r:id="rId23"/>
    <p:sldId id="271" r:id="rId24"/>
    <p:sldId id="275" r:id="rId25"/>
    <p:sldId id="273" r:id="rId26"/>
    <p:sldId id="27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97" autoAdjust="0"/>
    <p:restoredTop sz="94660"/>
  </p:normalViewPr>
  <p:slideViewPr>
    <p:cSldViewPr>
      <p:cViewPr>
        <p:scale>
          <a:sx n="70" d="100"/>
          <a:sy n="70" d="100"/>
        </p:scale>
        <p:origin x="-1398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18F07-6EEF-435C-9C94-DF56969AE8A9}" type="datetimeFigureOut">
              <a:rPr lang="ru-RU" smtClean="0"/>
              <a:pPr/>
              <a:t>15.11.2013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333D1-62C8-4BD5-AAB6-C6F37D3A5B82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333D1-62C8-4BD5-AAB6-C6F37D3A5B82}" type="slidenum">
              <a:rPr lang="uk-UA" smtClean="0"/>
              <a:pPr/>
              <a:t>21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333D1-62C8-4BD5-AAB6-C6F37D3A5B82}" type="slidenum">
              <a:rPr lang="uk-UA" smtClean="0"/>
              <a:pPr/>
              <a:t>23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Admin\Рабочий стол\для шаблонов\ввсс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357313"/>
            <a:ext cx="7400925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Admin\Рабочий стол\угадай\Зелёный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6630988"/>
            <a:ext cx="10668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14313"/>
            <a:ext cx="906463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0"/>
            <a:ext cx="22145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64538" y="0"/>
            <a:ext cx="779462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9438" y="0"/>
            <a:ext cx="2071687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35743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A09E20-E4B7-4A9E-8A13-284B1F08A1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FC9B99-2D66-4F09-90AB-E7140065AA62}" type="datetime1">
              <a:rPr lang="ru-RU" smtClean="0"/>
              <a:pPr/>
              <a:t>15.11.2013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09E20-E4B7-4A9E-8A13-284B1F08A1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58D2AA-4450-430E-8809-FB7218D0373E}" type="datetime1">
              <a:rPr lang="ru-RU" smtClean="0"/>
              <a:pPr/>
              <a:t>15.11.2013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09E20-E4B7-4A9E-8A13-284B1F08A1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C:\Documents and Settings\Admin\Рабочий стол\для шаблонов\ти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14313"/>
            <a:ext cx="906463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0"/>
            <a:ext cx="22145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64538" y="0"/>
            <a:ext cx="779462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438" y="0"/>
            <a:ext cx="2071687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71E7F2-5C4A-440D-B285-124C4229FADB}" type="datetime1">
              <a:rPr lang="ru-RU" smtClean="0"/>
              <a:pPr/>
              <a:t>15.11.2013</a:t>
            </a:fld>
            <a:endParaRPr lang="uk-UA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09E20-E4B7-4A9E-8A13-284B1F08A1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C:\Documents and Settings\Admin\Рабочий стол\для шаблонов\ти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0"/>
            <a:ext cx="22145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14313"/>
            <a:ext cx="906463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64538" y="0"/>
            <a:ext cx="779462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438" y="0"/>
            <a:ext cx="2071687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14B8C5-2185-419C-A783-07893CA1E1EC}" type="datetime1">
              <a:rPr lang="ru-RU" smtClean="0"/>
              <a:pPr/>
              <a:t>15.11.2013</a:t>
            </a:fld>
            <a:endParaRPr lang="uk-UA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09E20-E4B7-4A9E-8A13-284B1F08A1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C:\Documents and Settings\Admin\Рабочий стол\для шаблонов\ти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0"/>
            <a:ext cx="22145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14313"/>
            <a:ext cx="906463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952970-1C35-4EF0-8F65-C197B0DDAD5E}" type="datetime1">
              <a:rPr lang="ru-RU" smtClean="0"/>
              <a:pPr/>
              <a:t>15.11.2013</a:t>
            </a:fld>
            <a:endParaRPr lang="uk-UA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09E20-E4B7-4A9E-8A13-284B1F08A1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C:\Documents and Settings\Admin\Рабочий стол\для шаблонов\ти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9E58E7-2260-4411-9DB5-95A1F9969074}" type="datetime1">
              <a:rPr lang="ru-RU" smtClean="0"/>
              <a:pPr/>
              <a:t>15.11.2013</a:t>
            </a:fld>
            <a:endParaRPr lang="uk-UA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09E20-E4B7-4A9E-8A13-284B1F08A1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C:\Documents and Settings\Admin\Рабочий стол\для шаблонов\ти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A04C3C-DFF0-4062-A66D-464EBB5CB2C4}" type="datetime1">
              <a:rPr lang="ru-RU" smtClean="0"/>
              <a:pPr/>
              <a:t>15.11.2013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09E20-E4B7-4A9E-8A13-284B1F08A1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C:\Documents and Settings\Admin\Рабочий стол\для шаблонов\ти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E60557-2B07-4F4E-B008-DA105613E865}" type="datetime1">
              <a:rPr lang="ru-RU" smtClean="0"/>
              <a:pPr/>
              <a:t>15.11.2013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09E20-E4B7-4A9E-8A13-284B1F08A1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C:\Documents and Settings\Admin\Рабочий стол\для шаблонов\ти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6CD564-CF2B-42E6-81D8-791721326F97}" type="datetime1">
              <a:rPr lang="ru-RU" smtClean="0"/>
              <a:pPr/>
              <a:t>15.11.2013</a:t>
            </a:fld>
            <a:endParaRPr lang="uk-UA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09E20-E4B7-4A9E-8A13-284B1F08A1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0"/>
            <a:ext cx="22145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14313"/>
            <a:ext cx="906463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4538" y="0"/>
            <a:ext cx="779462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38" y="0"/>
            <a:ext cx="2071687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49DE10-FACD-460F-9A59-828034B20F54}" type="datetime1">
              <a:rPr lang="ru-RU" smtClean="0"/>
              <a:pPr/>
              <a:t>15.11.2013</a:t>
            </a:fld>
            <a:endParaRPr lang="uk-UA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09E20-E4B7-4A9E-8A13-284B1F08A1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109D9D6-0B15-40CA-9872-77D964AE7AB6}" type="datetime1">
              <a:rPr lang="ru-RU" smtClean="0"/>
              <a:pPr/>
              <a:t>15.11.2013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A09E20-E4B7-4A9E-8A13-284B1F08A1CE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1031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4786313"/>
            <a:ext cx="804863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5" descr="C:\Documents and Settings\Admin\Рабочий стол\для шаблонов\Копия прозр2.gif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56588" y="4572000"/>
            <a:ext cx="8874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072313" y="6053138"/>
            <a:ext cx="2071687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857496"/>
            <a:ext cx="7772400" cy="3071834"/>
          </a:xfrm>
        </p:spPr>
        <p:txBody>
          <a:bodyPr/>
          <a:lstStyle/>
          <a:p>
            <a:r>
              <a:rPr lang="uk-UA" sz="3600" i="1" cap="none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Презентація досвіду роботи</a:t>
            </a:r>
            <a:br>
              <a:rPr lang="uk-UA" sz="3600" i="1" cap="none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i="1" cap="none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Новогригорівської ЗОШ </a:t>
            </a:r>
            <a:r>
              <a:rPr lang="en-US" sz="3600" i="1" cap="none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–II</a:t>
            </a:r>
            <a:r>
              <a:rPr lang="uk-UA" sz="3600" i="1" cap="none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ступенів </a:t>
            </a:r>
            <a:br>
              <a:rPr lang="uk-UA" sz="3600" i="1" cap="none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i="1" cap="none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Яжла</a:t>
            </a:r>
            <a:r>
              <a:rPr lang="uk-UA" sz="3600" i="1" cap="none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Сергія Михайловича</a:t>
            </a:r>
            <a:endParaRPr lang="uk-UA" sz="3600" dirty="0">
              <a:solidFill>
                <a:srgbClr val="0070C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uk-UA" dirty="0" smtClean="0"/>
              <a:t>С. М. Яжло</a:t>
            </a:r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1</a:t>
            </a:fld>
            <a:endParaRPr lang="uk-UA"/>
          </a:p>
        </p:txBody>
      </p:sp>
      <p:pic>
        <p:nvPicPr>
          <p:cNvPr id="1026" name="Picture 2" descr="D:\Сергій\Папка класного кер_вника\Рисунки-фото ст\випус зачіска\випус зачіска 034.jpg"/>
          <p:cNvPicPr>
            <a:picLocks noChangeAspect="1" noChangeArrowheads="1"/>
          </p:cNvPicPr>
          <p:nvPr/>
        </p:nvPicPr>
        <p:blipFill>
          <a:blip r:embed="rId2" cstate="print"/>
          <a:srcRect l="61902" t="5741" r="14772" b="53588"/>
          <a:stretch>
            <a:fillRect/>
          </a:stretch>
        </p:blipFill>
        <p:spPr bwMode="auto">
          <a:xfrm>
            <a:off x="428596" y="500042"/>
            <a:ext cx="1857388" cy="2428892"/>
          </a:xfrm>
          <a:prstGeom prst="rect">
            <a:avLst/>
          </a:prstGeom>
          <a:noFill/>
        </p:spPr>
      </p:pic>
      <p:pic>
        <p:nvPicPr>
          <p:cNvPr id="1027" name="Picture 3" descr="D:\Сергій\Папка класного кер_вника\Рисунки-фото ст\візитка школа\візитка школа 2 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28604"/>
            <a:ext cx="2214578" cy="169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7030A0"/>
                </a:solidFill>
              </a:rPr>
              <a:t>Проблема, над якою працюю: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614734" cy="4114815"/>
          </a:xfrm>
        </p:spPr>
        <p:txBody>
          <a:bodyPr/>
          <a:lstStyle/>
          <a:p>
            <a:pPr>
              <a:buNone/>
            </a:pPr>
            <a:r>
              <a:rPr lang="uk-UA" b="1" i="1" dirty="0" smtClean="0">
                <a:solidFill>
                  <a:srgbClr val="7030A0"/>
                </a:solidFill>
              </a:rPr>
              <a:t>Викладання в</a:t>
            </a:r>
          </a:p>
          <a:p>
            <a:pPr>
              <a:buNone/>
            </a:pPr>
            <a:r>
              <a:rPr lang="uk-UA" b="1" i="1" dirty="0" smtClean="0">
                <a:solidFill>
                  <a:srgbClr val="7030A0"/>
                </a:solidFill>
              </a:rPr>
              <a:t>школах з малою</a:t>
            </a:r>
          </a:p>
          <a:p>
            <a:pPr>
              <a:buNone/>
            </a:pPr>
            <a:r>
              <a:rPr lang="uk-UA" b="1" i="1" dirty="0" smtClean="0">
                <a:solidFill>
                  <a:srgbClr val="7030A0"/>
                </a:solidFill>
              </a:rPr>
              <a:t>чисельністю</a:t>
            </a:r>
          </a:p>
          <a:p>
            <a:pPr>
              <a:buNone/>
            </a:pPr>
            <a:r>
              <a:rPr lang="uk-UA" b="1" i="1" dirty="0" smtClean="0">
                <a:solidFill>
                  <a:srgbClr val="7030A0"/>
                </a:solidFill>
              </a:rPr>
              <a:t>учнів в контексті</a:t>
            </a:r>
          </a:p>
          <a:p>
            <a:pPr>
              <a:buNone/>
            </a:pPr>
            <a:r>
              <a:rPr lang="uk-UA" b="1" i="1" dirty="0" smtClean="0">
                <a:solidFill>
                  <a:srgbClr val="7030A0"/>
                </a:solidFill>
              </a:rPr>
              <a:t>сучасних змін</a:t>
            </a:r>
          </a:p>
          <a:p>
            <a:pPr>
              <a:buNone/>
            </a:pPr>
            <a:r>
              <a:rPr lang="uk-UA" b="1" i="1" dirty="0" smtClean="0">
                <a:solidFill>
                  <a:srgbClr val="7030A0"/>
                </a:solidFill>
              </a:rPr>
              <a:t>початкової освіти</a:t>
            </a:r>
            <a:endParaRPr lang="uk-UA" b="1" i="1" dirty="0">
              <a:solidFill>
                <a:srgbClr val="7030A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10</a:t>
            </a:fld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b="4165"/>
          <a:stretch>
            <a:fillRect/>
          </a:stretch>
        </p:blipFill>
        <p:spPr bwMode="auto">
          <a:xfrm>
            <a:off x="4357686" y="1500174"/>
            <a:ext cx="431006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7030A0"/>
                </a:solidFill>
              </a:rPr>
              <a:t>Проблема, </a:t>
            </a:r>
            <a:r>
              <a:rPr lang="uk-UA" dirty="0" smtClean="0">
                <a:solidFill>
                  <a:srgbClr val="7030A0"/>
                </a:solidFill>
              </a:rPr>
              <a:t>над якою працюю: </a:t>
            </a:r>
            <a:endParaRPr lang="uk-UA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>
                <a:solidFill>
                  <a:srgbClr val="7030A0"/>
                </a:solidFill>
              </a:rPr>
              <a:t>В сучасних умовах розвитку освіти в Україні</a:t>
            </a:r>
          </a:p>
          <a:p>
            <a:pPr>
              <a:buNone/>
            </a:pPr>
            <a:r>
              <a:rPr lang="uk-UA" dirty="0" smtClean="0">
                <a:solidFill>
                  <a:srgbClr val="7030A0"/>
                </a:solidFill>
              </a:rPr>
              <a:t>особливої актуальності набуває проблема</a:t>
            </a:r>
          </a:p>
          <a:p>
            <a:pPr>
              <a:buNone/>
            </a:pPr>
            <a:r>
              <a:rPr lang="uk-UA" dirty="0" smtClean="0">
                <a:solidFill>
                  <a:srgbClr val="7030A0"/>
                </a:solidFill>
              </a:rPr>
              <a:t>функціонування сільських </a:t>
            </a:r>
            <a:r>
              <a:rPr lang="uk-UA" dirty="0" err="1" smtClean="0">
                <a:solidFill>
                  <a:srgbClr val="7030A0"/>
                </a:solidFill>
              </a:rPr>
              <a:t>малочисельних</a:t>
            </a:r>
            <a:endParaRPr lang="uk-UA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rgbClr val="7030A0"/>
                </a:solidFill>
              </a:rPr>
              <a:t>шкіл, для яких характерні особливості,</a:t>
            </a:r>
          </a:p>
          <a:p>
            <a:pPr>
              <a:buNone/>
            </a:pPr>
            <a:r>
              <a:rPr lang="uk-UA" dirty="0" smtClean="0">
                <a:solidFill>
                  <a:srgbClr val="7030A0"/>
                </a:solidFill>
              </a:rPr>
              <a:t>зумовлені соціальними, те­риторіальними,</a:t>
            </a:r>
          </a:p>
          <a:p>
            <a:pPr>
              <a:buNone/>
            </a:pPr>
            <a:r>
              <a:rPr lang="uk-UA" dirty="0" smtClean="0">
                <a:solidFill>
                  <a:srgbClr val="7030A0"/>
                </a:solidFill>
              </a:rPr>
              <a:t>економічними, географічними та</a:t>
            </a:r>
          </a:p>
          <a:p>
            <a:pPr>
              <a:buNone/>
            </a:pPr>
            <a:r>
              <a:rPr lang="uk-UA" dirty="0" smtClean="0">
                <a:solidFill>
                  <a:srgbClr val="7030A0"/>
                </a:solidFill>
              </a:rPr>
              <a:t>демографічними процесами. </a:t>
            </a:r>
            <a:endParaRPr lang="ru-RU" dirty="0" smtClean="0">
              <a:solidFill>
                <a:srgbClr val="7030A0"/>
              </a:solidFill>
            </a:endParaRPr>
          </a:p>
          <a:p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11</a:t>
            </a:fld>
            <a:endParaRPr lang="uk-UA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7030A0"/>
                </a:solidFill>
              </a:rPr>
              <a:t>Проблема, </a:t>
            </a:r>
            <a:r>
              <a:rPr lang="uk-UA" dirty="0" smtClean="0">
                <a:solidFill>
                  <a:srgbClr val="7030A0"/>
                </a:solidFill>
              </a:rPr>
              <a:t>над якою працюю: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За статистичними даними, кількість учнів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молодшого шкільного віку в сільській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місцевості щорічно зменшується. Як свідчить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практика, </a:t>
            </a:r>
            <a:r>
              <a:rPr lang="uk-UA" sz="2800" dirty="0" err="1" smtClean="0">
                <a:solidFill>
                  <a:srgbClr val="7030A0"/>
                </a:solidFill>
              </a:rPr>
              <a:t>малочисельні</a:t>
            </a:r>
            <a:r>
              <a:rPr lang="uk-UA" sz="2800" dirty="0" smtClean="0">
                <a:solidFill>
                  <a:srgbClr val="7030A0"/>
                </a:solidFill>
              </a:rPr>
              <a:t> школи суттєво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ускладнюють здобуття якісної початкової освіти.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Проте, на даному етапі ми не можемо відмовитись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від таких шкіл, тим часом вони потребують пошуку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нових шляхів удосконалення їх роботи. </a:t>
            </a:r>
            <a:endParaRPr lang="uk-UA" sz="2800" dirty="0">
              <a:solidFill>
                <a:srgbClr val="7030A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12</a:t>
            </a:fld>
            <a:endParaRPr lang="uk-UA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7030A0"/>
                </a:solidFill>
              </a:rPr>
              <a:t>Проблема, </a:t>
            </a:r>
            <a:r>
              <a:rPr lang="uk-UA" dirty="0" smtClean="0">
                <a:solidFill>
                  <a:srgbClr val="7030A0"/>
                </a:solidFill>
              </a:rPr>
              <a:t>над якою працюю: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Протягом багатьох років організація </a:t>
            </a:r>
            <a:r>
              <a:rPr lang="uk-UA" sz="2800" dirty="0" err="1" smtClean="0">
                <a:solidFill>
                  <a:srgbClr val="7030A0"/>
                </a:solidFill>
              </a:rPr>
              <a:t>навчально</a:t>
            </a:r>
            <a:r>
              <a:rPr lang="uk-UA" sz="2800" dirty="0" smtClean="0">
                <a:solidFill>
                  <a:srgbClr val="7030A0"/>
                </a:solidFill>
              </a:rPr>
              <a:t> -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виховного процесу в </a:t>
            </a:r>
            <a:r>
              <a:rPr lang="uk-UA" sz="2800" dirty="0" err="1" smtClean="0">
                <a:solidFill>
                  <a:srgbClr val="7030A0"/>
                </a:solidFill>
              </a:rPr>
              <a:t>малочисельних</a:t>
            </a:r>
            <a:r>
              <a:rPr lang="uk-UA" sz="2800" dirty="0" smtClean="0">
                <a:solidFill>
                  <a:srgbClr val="7030A0"/>
                </a:solidFill>
              </a:rPr>
              <a:t> школах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здійснювалася за індивідуальною формою (за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наявності менше 5 учнів у класі) або в класах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комплектах. Досвід роботи переконує, що ні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оновлення змісту освіти, ні використання нових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технологій не забезпечують оптимальну реалізацію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освітніх завдань у </a:t>
            </a:r>
            <a:r>
              <a:rPr lang="uk-UA" sz="2800" dirty="0" err="1" smtClean="0">
                <a:solidFill>
                  <a:srgbClr val="7030A0"/>
                </a:solidFill>
              </a:rPr>
              <a:t>малочисельній</a:t>
            </a:r>
            <a:r>
              <a:rPr lang="uk-UA" sz="2800" dirty="0" smtClean="0">
                <a:solidFill>
                  <a:srgbClr val="7030A0"/>
                </a:solidFill>
              </a:rPr>
              <a:t> школі.</a:t>
            </a:r>
            <a:endParaRPr lang="ru-RU" sz="2800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13</a:t>
            </a:fld>
            <a:endParaRPr lang="uk-UA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7030A0"/>
                </a:solidFill>
              </a:rPr>
              <a:t>Проблема, </a:t>
            </a:r>
            <a:r>
              <a:rPr lang="uk-UA" dirty="0" smtClean="0">
                <a:solidFill>
                  <a:srgbClr val="7030A0"/>
                </a:solidFill>
              </a:rPr>
              <a:t>над якою працюю: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err="1" smtClean="0">
                <a:solidFill>
                  <a:srgbClr val="7030A0"/>
                </a:solidFill>
              </a:rPr>
              <a:t>Малочисельність</a:t>
            </a:r>
            <a:r>
              <a:rPr lang="uk-UA" dirty="0" smtClean="0">
                <a:solidFill>
                  <a:srgbClr val="7030A0"/>
                </a:solidFill>
              </a:rPr>
              <a:t> класів, в яких 2—5 учнів,</a:t>
            </a:r>
          </a:p>
          <a:p>
            <a:pPr>
              <a:buNone/>
            </a:pPr>
            <a:r>
              <a:rPr lang="uk-UA" dirty="0" smtClean="0">
                <a:solidFill>
                  <a:srgbClr val="7030A0"/>
                </a:solidFill>
              </a:rPr>
              <a:t>мають як позитивні сторони, так і недоліки.</a:t>
            </a:r>
          </a:p>
          <a:p>
            <a:pPr>
              <a:buNone/>
            </a:pPr>
            <a:r>
              <a:rPr lang="uk-UA" dirty="0" smtClean="0">
                <a:solidFill>
                  <a:srgbClr val="7030A0"/>
                </a:solidFill>
              </a:rPr>
              <a:t>Позитивним є те, що вчитель має змогу краще</a:t>
            </a:r>
          </a:p>
          <a:p>
            <a:pPr>
              <a:buNone/>
            </a:pPr>
            <a:r>
              <a:rPr lang="uk-UA" dirty="0" smtClean="0">
                <a:solidFill>
                  <a:srgbClr val="7030A0"/>
                </a:solidFill>
              </a:rPr>
              <a:t>вивчити індивідуальні особливості учня,</a:t>
            </a:r>
          </a:p>
          <a:p>
            <a:pPr>
              <a:buNone/>
            </a:pPr>
            <a:r>
              <a:rPr lang="uk-UA" dirty="0" smtClean="0">
                <a:solidFill>
                  <a:srgbClr val="7030A0"/>
                </a:solidFill>
              </a:rPr>
              <a:t>умови життя і на цій основі забезпечити</a:t>
            </a:r>
          </a:p>
          <a:p>
            <a:pPr>
              <a:buNone/>
            </a:pPr>
            <a:r>
              <a:rPr lang="uk-UA" dirty="0" smtClean="0">
                <a:solidFill>
                  <a:srgbClr val="7030A0"/>
                </a:solidFill>
              </a:rPr>
              <a:t>індивідуальний підхід до кожного учня. Уроки</a:t>
            </a:r>
          </a:p>
          <a:p>
            <a:pPr>
              <a:buNone/>
            </a:pPr>
            <a:r>
              <a:rPr lang="uk-UA" dirty="0" smtClean="0">
                <a:solidFill>
                  <a:srgbClr val="7030A0"/>
                </a:solidFill>
              </a:rPr>
              <a:t>в </a:t>
            </a:r>
            <a:r>
              <a:rPr lang="uk-UA" dirty="0" err="1" smtClean="0">
                <a:solidFill>
                  <a:srgbClr val="7030A0"/>
                </a:solidFill>
              </a:rPr>
              <a:t>малочисельних</a:t>
            </a:r>
            <a:r>
              <a:rPr lang="uk-UA" dirty="0" smtClean="0">
                <a:solidFill>
                  <a:srgbClr val="7030A0"/>
                </a:solidFill>
              </a:rPr>
              <a:t> класах менше</a:t>
            </a:r>
          </a:p>
          <a:p>
            <a:pPr>
              <a:buNone/>
            </a:pPr>
            <a:r>
              <a:rPr lang="uk-UA" dirty="0" smtClean="0">
                <a:solidFill>
                  <a:srgbClr val="7030A0"/>
                </a:solidFill>
              </a:rPr>
              <a:t>заорганізовані.</a:t>
            </a:r>
            <a:endParaRPr lang="uk-UA" dirty="0">
              <a:solidFill>
                <a:srgbClr val="7030A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dirty="0" smtClean="0"/>
              <a:t>С. М. </a:t>
            </a:r>
            <a:r>
              <a:rPr lang="uk-UA" dirty="0" err="1" smtClean="0"/>
              <a:t>Яжло</a:t>
            </a:r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14</a:t>
            </a:fld>
            <a:endParaRPr lang="uk-UA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7030A0"/>
                </a:solidFill>
              </a:rPr>
              <a:t>Проблема, над якою працюю: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sz="2400" dirty="0" smtClean="0">
                <a:solidFill>
                  <a:srgbClr val="7030A0"/>
                </a:solidFill>
              </a:rPr>
              <a:t>На мою думку, мала наповнюваність класів сільських шкіл,</a:t>
            </a:r>
          </a:p>
          <a:p>
            <a:pPr>
              <a:buNone/>
            </a:pPr>
            <a:r>
              <a:rPr lang="uk-UA" sz="2400" dirty="0" smtClean="0">
                <a:solidFill>
                  <a:srgbClr val="7030A0"/>
                </a:solidFill>
              </a:rPr>
              <a:t>порівняно з міськими, має забезпечити вищі можливості для</a:t>
            </a:r>
          </a:p>
          <a:p>
            <a:pPr>
              <a:buNone/>
            </a:pPr>
            <a:r>
              <a:rPr lang="uk-UA" sz="2400" dirty="0" smtClean="0">
                <a:solidFill>
                  <a:srgbClr val="7030A0"/>
                </a:solidFill>
              </a:rPr>
              <a:t>побудови та реалізації моделі особистісно-орієнтованого</a:t>
            </a:r>
          </a:p>
          <a:p>
            <a:pPr>
              <a:buNone/>
            </a:pPr>
            <a:r>
              <a:rPr lang="uk-UA" sz="2400" dirty="0" smtClean="0">
                <a:solidFill>
                  <a:srgbClr val="7030A0"/>
                </a:solidFill>
              </a:rPr>
              <a:t>навчання, яка, на відміну від традиційної авторитарної,</a:t>
            </a:r>
          </a:p>
          <a:p>
            <a:pPr>
              <a:buNone/>
            </a:pPr>
            <a:r>
              <a:rPr lang="uk-UA" sz="2400" dirty="0" smtClean="0">
                <a:solidFill>
                  <a:srgbClr val="7030A0"/>
                </a:solidFill>
              </a:rPr>
              <a:t>спрямована на </a:t>
            </a:r>
            <a:r>
              <a:rPr lang="uk-UA" sz="2400" dirty="0" err="1" smtClean="0">
                <a:solidFill>
                  <a:srgbClr val="7030A0"/>
                </a:solidFill>
              </a:rPr>
              <a:t>природовідповідні</a:t>
            </a:r>
            <a:r>
              <a:rPr lang="uk-UA" sz="2400" dirty="0" smtClean="0">
                <a:solidFill>
                  <a:srgbClr val="7030A0"/>
                </a:solidFill>
              </a:rPr>
              <a:t> технології навчання,</a:t>
            </a:r>
          </a:p>
          <a:p>
            <a:pPr>
              <a:buNone/>
            </a:pPr>
            <a:r>
              <a:rPr lang="uk-UA" sz="2400" dirty="0" smtClean="0">
                <a:solidFill>
                  <a:srgbClr val="7030A0"/>
                </a:solidFill>
              </a:rPr>
              <a:t>задоволення базо­вих потреб дитини, соціалізацію</a:t>
            </a:r>
          </a:p>
          <a:p>
            <a:pPr>
              <a:buNone/>
            </a:pPr>
            <a:r>
              <a:rPr lang="uk-UA" sz="2400" dirty="0" smtClean="0">
                <a:solidFill>
                  <a:srgbClr val="7030A0"/>
                </a:solidFill>
              </a:rPr>
              <a:t>особистості, під­тримку учнів з різним рівнем навчальних</a:t>
            </a:r>
          </a:p>
          <a:p>
            <a:pPr>
              <a:buNone/>
            </a:pPr>
            <a:r>
              <a:rPr lang="uk-UA" sz="2400" dirty="0" smtClean="0">
                <a:solidFill>
                  <a:srgbClr val="7030A0"/>
                </a:solidFill>
              </a:rPr>
              <a:t>можливос­тей, що дасть їм змогу виходити за межі програми</a:t>
            </a:r>
          </a:p>
          <a:p>
            <a:pPr>
              <a:buNone/>
            </a:pPr>
            <a:r>
              <a:rPr lang="uk-UA" sz="2400" dirty="0" smtClean="0">
                <a:solidFill>
                  <a:srgbClr val="7030A0"/>
                </a:solidFill>
              </a:rPr>
              <a:t>з улюбленого предмета, працювати у власному режимі. </a:t>
            </a:r>
            <a:endParaRPr lang="uk-UA" sz="2400" dirty="0">
              <a:solidFill>
                <a:srgbClr val="7030A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15</a:t>
            </a:fld>
            <a:endParaRPr lang="uk-UA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rgbClr val="7030A0"/>
                </a:solidFill>
              </a:rPr>
              <a:t>Проблема, над якою працюю:</a:t>
            </a:r>
            <a:endParaRPr lang="uk-UA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614866" cy="4525963"/>
          </a:xfrm>
        </p:spPr>
        <p:txBody>
          <a:bodyPr/>
          <a:lstStyle/>
          <a:p>
            <a:pPr>
              <a:buNone/>
            </a:pPr>
            <a:r>
              <a:rPr lang="uk-UA" sz="3600" i="1" dirty="0" smtClean="0">
                <a:solidFill>
                  <a:srgbClr val="7030A0"/>
                </a:solidFill>
              </a:rPr>
              <a:t>ІКТ-компонент </a:t>
            </a:r>
          </a:p>
          <a:p>
            <a:pPr>
              <a:buNone/>
            </a:pPr>
            <a:r>
              <a:rPr lang="uk-UA" sz="3600" i="1" dirty="0" smtClean="0">
                <a:solidFill>
                  <a:srgbClr val="7030A0"/>
                </a:solidFill>
              </a:rPr>
              <a:t>як засіб </a:t>
            </a:r>
          </a:p>
          <a:p>
            <a:pPr>
              <a:buNone/>
            </a:pPr>
            <a:r>
              <a:rPr lang="uk-UA" sz="3600" i="1" dirty="0" smtClean="0">
                <a:solidFill>
                  <a:srgbClr val="7030A0"/>
                </a:solidFill>
              </a:rPr>
              <a:t>формування</a:t>
            </a:r>
          </a:p>
          <a:p>
            <a:pPr>
              <a:buNone/>
            </a:pPr>
            <a:r>
              <a:rPr lang="uk-UA" sz="3600" i="1" dirty="0" smtClean="0">
                <a:solidFill>
                  <a:srgbClr val="7030A0"/>
                </a:solidFill>
              </a:rPr>
              <a:t>мотивації </a:t>
            </a:r>
          </a:p>
          <a:p>
            <a:pPr>
              <a:buNone/>
            </a:pPr>
            <a:r>
              <a:rPr lang="uk-UA" sz="3600" i="1" dirty="0" smtClean="0">
                <a:solidFill>
                  <a:srgbClr val="7030A0"/>
                </a:solidFill>
              </a:rPr>
              <a:t>до навчання в учнів </a:t>
            </a:r>
          </a:p>
          <a:p>
            <a:pPr>
              <a:buNone/>
            </a:pPr>
            <a:r>
              <a:rPr lang="uk-UA" sz="3600" i="1" dirty="0" smtClean="0">
                <a:solidFill>
                  <a:srgbClr val="7030A0"/>
                </a:solidFill>
              </a:rPr>
              <a:t>початкових класів</a:t>
            </a:r>
            <a:endParaRPr lang="uk-UA" sz="3600" i="1" dirty="0">
              <a:solidFill>
                <a:srgbClr val="7030A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16</a:t>
            </a:fld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500174"/>
            <a:ext cx="376236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35729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Працюючи над проблемою, я намагаюся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використовувати інноваційні підходи,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комп‘ютерні технології. Систематично проводжу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уроки з використанням електронних матеріалів: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тестів, презентацій, програми “ Сходинки до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інформатики ”. Учні класу постійно беруть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участь у конкурсах, приймають участь у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</a:rPr>
              <a:t>підготовці електронних матеріалів до уроку.</a:t>
            </a:r>
            <a:endParaRPr lang="uk-UA" sz="2800" dirty="0">
              <a:solidFill>
                <a:srgbClr val="7030A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17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4414" y="928670"/>
            <a:ext cx="7643866" cy="5000660"/>
          </a:xfrm>
        </p:spPr>
        <p:txBody>
          <a:bodyPr>
            <a:normAutofit lnSpcReduction="10000"/>
          </a:bodyPr>
          <a:lstStyle/>
          <a:p>
            <a:pPr algn="l">
              <a:buFont typeface="Wingdings" pitchFamily="2" charset="2"/>
              <a:buChar char="v"/>
            </a:pPr>
            <a:r>
              <a:rPr lang="uk-UA" sz="2800" dirty="0" smtClean="0">
                <a:solidFill>
                  <a:schemeClr val="accent2"/>
                </a:solidFill>
              </a:rPr>
              <a:t>Швидкий розвиток науково-технічного прогресу диктує школі необхідність озброїти сучасного учня знаннями і уміннями, які допоможуть йому йти в ногу з розвитком. </a:t>
            </a:r>
          </a:p>
          <a:p>
            <a:pPr algn="l">
              <a:buFont typeface="Wingdings" pitchFamily="2" charset="2"/>
              <a:buChar char="v"/>
            </a:pPr>
            <a:r>
              <a:rPr lang="uk-UA" sz="2800" dirty="0" smtClean="0">
                <a:solidFill>
                  <a:srgbClr val="7030A0"/>
                </a:solidFill>
              </a:rPr>
              <a:t>В епоху інформаційного суспільства, вміння швидко знаходити, опрацьовувати, класифікувати інформацію є чи не найголовнішим</a:t>
            </a:r>
            <a:r>
              <a:rPr lang="uk-UA" sz="2800" dirty="0" smtClean="0">
                <a:solidFill>
                  <a:schemeClr val="accent3"/>
                </a:solidFill>
              </a:rPr>
              <a:t>. </a:t>
            </a:r>
          </a:p>
          <a:p>
            <a:pPr algn="l">
              <a:buFont typeface="Wingdings" pitchFamily="2" charset="2"/>
              <a:buChar char="v"/>
            </a:pPr>
            <a:r>
              <a:rPr lang="uk-UA" sz="2800" dirty="0" smtClean="0">
                <a:solidFill>
                  <a:srgbClr val="002060"/>
                </a:solidFill>
              </a:rPr>
              <a:t>Допомогти в цьому можуть знання отримані на інформатиці, так як комп’ютери – це сучасні найефективніші засоби для роботи з інформацією.</a:t>
            </a:r>
            <a:endParaRPr lang="ru-RU" sz="2800" dirty="0" smtClean="0">
              <a:solidFill>
                <a:srgbClr val="002060"/>
              </a:solidFill>
            </a:endParaRPr>
          </a:p>
          <a:p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62C46C-63EE-461F-AA5F-89D58B4376E6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500042"/>
            <a:ext cx="7929618" cy="6500858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uk-UA" sz="3400" dirty="0" smtClean="0">
                <a:solidFill>
                  <a:schemeClr val="accent2"/>
                </a:solidFill>
              </a:rPr>
              <a:t>Галузь «Технології» в інтеграції з іншими освітніми галузями є базовою для успішного оволодіння молоді практичними навичками користування сучасними інформаційно-комунікаційними технологіями для розв‘язування життєвих та навчальних завдань.</a:t>
            </a:r>
            <a:endParaRPr lang="ru-RU" sz="3400" dirty="0" smtClean="0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sz="3400" dirty="0" smtClean="0">
                <a:solidFill>
                  <a:srgbClr val="7030A0"/>
                </a:solidFill>
              </a:rPr>
              <a:t>Формування ІКТ-комптентності учнів – один із пріоритетних напрямів розвитку сучасної загальної освіти.</a:t>
            </a:r>
            <a:endParaRPr lang="ru-RU" sz="3400" dirty="0" smtClean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sz="3400" dirty="0" smtClean="0">
                <a:solidFill>
                  <a:srgbClr val="002060"/>
                </a:solidFill>
              </a:rPr>
              <a:t>Програма «Сходинки до інформатики» для 2–4 класів спрямована на реалізацію мети та завдань освітньої галузі "Технології", визначених у Державному стандарті початкової загальної освіти, та враховує рекомендації ЮНЕСКО «Інформатика в початковій освіті». </a:t>
            </a:r>
            <a:endParaRPr lang="ru-RU" sz="34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sz="3400" dirty="0" smtClean="0">
                <a:solidFill>
                  <a:srgbClr val="7030A0"/>
                </a:solidFill>
              </a:rPr>
              <a:t>Курс «Сходинки до інформатики» </a:t>
            </a:r>
            <a:r>
              <a:rPr lang="uk-UA" sz="3400" i="1" dirty="0" smtClean="0">
                <a:solidFill>
                  <a:srgbClr val="7030A0"/>
                </a:solidFill>
              </a:rPr>
              <a:t>є підготовчим курсом</a:t>
            </a:r>
            <a:r>
              <a:rPr lang="uk-UA" sz="3400" dirty="0" smtClean="0">
                <a:solidFill>
                  <a:srgbClr val="7030A0"/>
                </a:solidFill>
              </a:rPr>
              <a:t>, що передує більш широкому і глибокому вивченню базового курсу інформатики в середній школі, являє собою скорочений систематичний виклад основних питань науки інформатики та інформаційних технологій в елементарній формі,  та носить світоглядний характер.  </a:t>
            </a:r>
            <a:endParaRPr lang="ru-RU" sz="3400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2C46C-63EE-461F-AA5F-89D58B4376E6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274638"/>
            <a:ext cx="3643338" cy="1011222"/>
          </a:xfrm>
        </p:spPr>
        <p:txBody>
          <a:bodyPr/>
          <a:lstStyle/>
          <a:p>
            <a:r>
              <a:rPr lang="uk-UA" i="1" dirty="0" smtClean="0">
                <a:solidFill>
                  <a:srgbClr val="7030A0"/>
                </a:solidFill>
              </a:rPr>
              <a:t>Зміст</a:t>
            </a:r>
            <a:endParaRPr lang="uk-UA" i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2060"/>
              </a:buClr>
              <a:buFont typeface="Wingdings" pitchFamily="2" charset="2"/>
              <a:buChar char="v"/>
            </a:pPr>
            <a:r>
              <a:rPr lang="uk-UA" dirty="0" smtClean="0">
                <a:solidFill>
                  <a:srgbClr val="0070C0"/>
                </a:solidFill>
              </a:rPr>
              <a:t> Загальні відомості                     1 – 5 </a:t>
            </a:r>
          </a:p>
          <a:p>
            <a:pPr>
              <a:buClr>
                <a:srgbClr val="002060"/>
              </a:buClr>
              <a:buFont typeface="Wingdings" pitchFamily="2" charset="2"/>
              <a:buChar char="v"/>
            </a:pPr>
            <a:r>
              <a:rPr lang="uk-UA" dirty="0" smtClean="0">
                <a:solidFill>
                  <a:srgbClr val="0070C0"/>
                </a:solidFill>
              </a:rPr>
              <a:t> Нагороди                                      6 – 7 </a:t>
            </a:r>
          </a:p>
          <a:p>
            <a:pPr>
              <a:buClr>
                <a:srgbClr val="002060"/>
              </a:buClr>
              <a:buFont typeface="Wingdings" pitchFamily="2" charset="2"/>
              <a:buChar char="v"/>
            </a:pPr>
            <a:r>
              <a:rPr lang="uk-UA" dirty="0" smtClean="0">
                <a:solidFill>
                  <a:srgbClr val="0070C0"/>
                </a:solidFill>
              </a:rPr>
              <a:t> Публікації                                     8 – 9 </a:t>
            </a:r>
          </a:p>
          <a:p>
            <a:pPr>
              <a:buClr>
                <a:srgbClr val="002060"/>
              </a:buClr>
              <a:buFont typeface="Wingdings" pitchFamily="2" charset="2"/>
              <a:buChar char="v"/>
            </a:pPr>
            <a:r>
              <a:rPr lang="uk-UA" dirty="0" smtClean="0">
                <a:solidFill>
                  <a:srgbClr val="0070C0"/>
                </a:solidFill>
              </a:rPr>
              <a:t> Проблема, над якою працюю 10 – 14</a:t>
            </a:r>
          </a:p>
          <a:p>
            <a:pPr>
              <a:buClr>
                <a:srgbClr val="002060"/>
              </a:buClr>
              <a:buFont typeface="Wingdings" pitchFamily="2" charset="2"/>
              <a:buChar char="v"/>
            </a:pPr>
            <a:r>
              <a:rPr lang="uk-UA" dirty="0" smtClean="0">
                <a:solidFill>
                  <a:srgbClr val="0070C0"/>
                </a:solidFill>
              </a:rPr>
              <a:t> Класовод                                       15</a:t>
            </a:r>
          </a:p>
          <a:p>
            <a:pPr>
              <a:buClr>
                <a:srgbClr val="002060"/>
              </a:buClr>
              <a:buFont typeface="Wingdings" pitchFamily="2" charset="2"/>
              <a:buChar char="v"/>
            </a:pPr>
            <a:r>
              <a:rPr lang="uk-UA" dirty="0" smtClean="0">
                <a:solidFill>
                  <a:srgbClr val="0070C0"/>
                </a:solidFill>
              </a:rPr>
              <a:t> Виховна робота                           16</a:t>
            </a:r>
          </a:p>
          <a:p>
            <a:pPr>
              <a:buClr>
                <a:srgbClr val="002060"/>
              </a:buClr>
              <a:buFont typeface="Wingdings" pitchFamily="2" charset="2"/>
              <a:buChar char="v"/>
            </a:pPr>
            <a:r>
              <a:rPr lang="uk-UA" dirty="0" smtClean="0">
                <a:solidFill>
                  <a:srgbClr val="0070C0"/>
                </a:solidFill>
              </a:rPr>
              <a:t> Жанрові фотографії                    17 – 20 </a:t>
            </a:r>
            <a:endParaRPr lang="uk-UA" dirty="0">
              <a:solidFill>
                <a:srgbClr val="0070C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2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7786710" cy="1143000"/>
          </a:xfrm>
        </p:spPr>
        <p:txBody>
          <a:bodyPr>
            <a:normAutofit fontScale="90000"/>
          </a:bodyPr>
          <a:lstStyle/>
          <a:p>
            <a:r>
              <a:rPr lang="uk-UA" sz="3100" i="1" dirty="0" smtClean="0"/>
              <a:t/>
            </a:r>
            <a:br>
              <a:rPr lang="uk-UA" sz="3100" i="1" dirty="0" smtClean="0"/>
            </a:br>
            <a:r>
              <a:rPr lang="uk-UA" sz="3100" i="1" dirty="0" smtClean="0">
                <a:solidFill>
                  <a:schemeClr val="accent2"/>
                </a:solidFill>
              </a:rPr>
              <a:t>Предметна ІКТ – компетентність</a:t>
            </a:r>
            <a:r>
              <a:rPr lang="uk-UA" sz="3100" dirty="0" smtClean="0">
                <a:solidFill>
                  <a:schemeClr val="accent2"/>
                </a:solidFill>
              </a:rPr>
              <a:t> учнів виявляється у таких ознаках:</a:t>
            </a:r>
            <a:r>
              <a:rPr lang="ru-RU" dirty="0" smtClean="0">
                <a:solidFill>
                  <a:schemeClr val="accent2"/>
                </a:solidFill>
              </a:rPr>
              <a:t/>
            </a:r>
            <a:br>
              <a:rPr lang="ru-RU" dirty="0" smtClean="0">
                <a:solidFill>
                  <a:schemeClr val="accent2"/>
                </a:solidFill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86254"/>
          </a:xfrm>
        </p:spPr>
        <p:txBody>
          <a:bodyPr>
            <a:normAutofit fontScale="85000" lnSpcReduction="20000"/>
          </a:bodyPr>
          <a:lstStyle/>
          <a:p>
            <a:pPr lvl="0">
              <a:buFont typeface="Wingdings" pitchFamily="2" charset="2"/>
              <a:buChar char="v"/>
            </a:pPr>
            <a:r>
              <a:rPr lang="uk-UA" dirty="0" smtClean="0">
                <a:solidFill>
                  <a:srgbClr val="002060"/>
                </a:solidFill>
              </a:rPr>
              <a:t>здатність раціонально використовувати комп’ютер і комп’ютерні засоби для  розв’язування завдань, пов’язаних з опрацюванням даних, їх пошуком, зберіганням, поданням і передаванням; </a:t>
            </a:r>
            <a:endParaRPr lang="ru-RU" dirty="0" smtClean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uk-UA" dirty="0" smtClean="0">
                <a:solidFill>
                  <a:srgbClr val="7030A0"/>
                </a:solidFill>
              </a:rPr>
              <a:t>готовність вирішувати інформаційні проблеми шляхом застосування засобів ІКТ та  алгоритмів  виконання завдань;</a:t>
            </a:r>
            <a:endParaRPr lang="ru-RU" dirty="0" smtClean="0">
              <a:solidFill>
                <a:srgbClr val="7030A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uk-UA" dirty="0" smtClean="0">
                <a:solidFill>
                  <a:srgbClr val="002060"/>
                </a:solidFill>
              </a:rPr>
              <a:t>здатність співпрацювати за допомогою </a:t>
            </a:r>
            <a:r>
              <a:rPr lang="ru-RU" dirty="0" smtClean="0">
                <a:solidFill>
                  <a:srgbClr val="002060"/>
                </a:solidFill>
              </a:rPr>
              <a:t>засобів</a:t>
            </a:r>
            <a:r>
              <a:rPr lang="uk-UA" dirty="0" smtClean="0">
                <a:solidFill>
                  <a:srgbClr val="002060"/>
                </a:solidFill>
              </a:rPr>
              <a:t> ІКТ для виконання комплексних завдань;</a:t>
            </a:r>
            <a:endParaRPr lang="ru-RU" dirty="0" smtClean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uk-UA" dirty="0" smtClean="0">
                <a:solidFill>
                  <a:srgbClr val="7030A0"/>
                </a:solidFill>
              </a:rPr>
              <a:t>вміння безпечно працювати з комунікаційними системами. </a:t>
            </a:r>
            <a:endParaRPr lang="ru-RU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2C46C-63EE-461F-AA5F-89D58B4376E6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4071966" cy="1000132"/>
          </a:xfrm>
        </p:spPr>
        <p:txBody>
          <a:bodyPr/>
          <a:lstStyle/>
          <a:p>
            <a:r>
              <a:rPr lang="uk-UA" b="1" i="1" dirty="0" smtClean="0">
                <a:solidFill>
                  <a:srgbClr val="7030A0"/>
                </a:solidFill>
              </a:rPr>
              <a:t>Класовод</a:t>
            </a:r>
            <a:endParaRPr lang="uk-UA" b="1" i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285860"/>
            <a:ext cx="5500726" cy="4786346"/>
          </a:xfrm>
        </p:spPr>
        <p:txBody>
          <a:bodyPr/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400" dirty="0" smtClean="0">
                <a:solidFill>
                  <a:srgbClr val="7030A0"/>
                </a:solidFill>
              </a:rPr>
              <a:t>Як класовод приділяю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400" dirty="0" smtClean="0">
                <a:solidFill>
                  <a:srgbClr val="7030A0"/>
                </a:solidFill>
              </a:rPr>
              <a:t>багато уваги формуванню та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400" dirty="0" smtClean="0">
                <a:solidFill>
                  <a:srgbClr val="7030A0"/>
                </a:solidFill>
              </a:rPr>
              <a:t>розвитку колективу.  Учні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400" dirty="0" smtClean="0">
                <a:solidFill>
                  <a:srgbClr val="7030A0"/>
                </a:solidFill>
              </a:rPr>
              <a:t>активні в суспільному житті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400" dirty="0" smtClean="0">
                <a:solidFill>
                  <a:srgbClr val="7030A0"/>
                </a:solidFill>
              </a:rPr>
              <a:t>класу та школи, систематично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400" dirty="0" smtClean="0">
                <a:solidFill>
                  <a:srgbClr val="7030A0"/>
                </a:solidFill>
              </a:rPr>
              <a:t>приймають участь у виступах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400" dirty="0" smtClean="0">
                <a:solidFill>
                  <a:srgbClr val="7030A0"/>
                </a:solidFill>
              </a:rPr>
              <a:t>художньої самодіяльності,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400" dirty="0" smtClean="0">
                <a:solidFill>
                  <a:srgbClr val="7030A0"/>
                </a:solidFill>
              </a:rPr>
              <a:t>агітбригадах, конкурсах.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400" dirty="0" smtClean="0">
                <a:solidFill>
                  <a:srgbClr val="7030A0"/>
                </a:solidFill>
              </a:rPr>
              <a:t>Дуже полюбляють подорожі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400" dirty="0" smtClean="0">
                <a:solidFill>
                  <a:srgbClr val="7030A0"/>
                </a:solidFill>
              </a:rPr>
              <a:t>та екскурсії, після яких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uk-UA" sz="2400" dirty="0" smtClean="0">
                <a:solidFill>
                  <a:srgbClr val="7030A0"/>
                </a:solidFill>
              </a:rPr>
              <a:t>залишаються незабутні враження</a:t>
            </a:r>
            <a:r>
              <a:rPr lang="uk-UA" sz="2400" dirty="0" smtClean="0"/>
              <a:t>.</a:t>
            </a:r>
          </a:p>
          <a:p>
            <a:endParaRPr lang="uk-UA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21</a:t>
            </a:fld>
            <a:endParaRPr lang="uk-UA"/>
          </a:p>
        </p:txBody>
      </p:sp>
      <p:pic>
        <p:nvPicPr>
          <p:cNvPr id="1026" name="Picture 2" descr="C:\Users\1\Desktop\фото для портфоліо\S7303988.JPG"/>
          <p:cNvPicPr>
            <a:picLocks noChangeAspect="1" noChangeArrowheads="1"/>
          </p:cNvPicPr>
          <p:nvPr/>
        </p:nvPicPr>
        <p:blipFill>
          <a:blip r:embed="rId3" cstate="print"/>
          <a:srcRect l="2747" t="12821" r="10713"/>
          <a:stretch>
            <a:fillRect/>
          </a:stretch>
        </p:blipFill>
        <p:spPr bwMode="auto">
          <a:xfrm>
            <a:off x="5214942" y="714356"/>
            <a:ext cx="3649628" cy="2757454"/>
          </a:xfrm>
          <a:prstGeom prst="rect">
            <a:avLst/>
          </a:prstGeom>
          <a:noFill/>
        </p:spPr>
      </p:pic>
      <p:pic>
        <p:nvPicPr>
          <p:cNvPr id="1027" name="Picture 3" descr="D:\Сергій\Папка класного кер_вника\Рисунки-фото ст\2010 море 1 вересня\S7303128.JPG"/>
          <p:cNvPicPr>
            <a:picLocks noChangeAspect="1" noChangeArrowheads="1"/>
          </p:cNvPicPr>
          <p:nvPr/>
        </p:nvPicPr>
        <p:blipFill>
          <a:blip r:embed="rId4" cstate="print"/>
          <a:srcRect l="18018" t="13514" r="12161"/>
          <a:stretch>
            <a:fillRect/>
          </a:stretch>
        </p:blipFill>
        <p:spPr bwMode="auto">
          <a:xfrm rot="20522689">
            <a:off x="5743385" y="3347990"/>
            <a:ext cx="2643206" cy="2455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4000528" cy="703282"/>
          </a:xfrm>
        </p:spPr>
        <p:txBody>
          <a:bodyPr/>
          <a:lstStyle/>
          <a:p>
            <a:r>
              <a:rPr lang="uk-UA" sz="3200" i="1" dirty="0" smtClean="0">
                <a:solidFill>
                  <a:srgbClr val="7030A0"/>
                </a:solidFill>
              </a:rPr>
              <a:t>Виховна робота</a:t>
            </a:r>
            <a:endParaRPr lang="uk-UA" sz="3200" i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6282" y="1500150"/>
            <a:ext cx="4357718" cy="5357850"/>
          </a:xfrm>
        </p:spPr>
        <p:txBody>
          <a:bodyPr/>
          <a:lstStyle/>
          <a:p>
            <a:pPr>
              <a:buNone/>
            </a:pPr>
            <a:r>
              <a:rPr lang="uk-UA" sz="2000" dirty="0" smtClean="0">
                <a:solidFill>
                  <a:srgbClr val="7030A0"/>
                </a:solidFill>
              </a:rPr>
              <a:t>Виховна робота з класом має не</a:t>
            </a:r>
          </a:p>
          <a:p>
            <a:pPr>
              <a:buNone/>
            </a:pPr>
            <a:r>
              <a:rPr lang="uk-UA" sz="2000" dirty="0" smtClean="0">
                <a:solidFill>
                  <a:srgbClr val="7030A0"/>
                </a:solidFill>
              </a:rPr>
              <a:t>менше значення, ніж навчальна</a:t>
            </a:r>
          </a:p>
          <a:p>
            <a:pPr>
              <a:buNone/>
            </a:pPr>
            <a:r>
              <a:rPr lang="uk-UA" sz="2000" dirty="0" smtClean="0">
                <a:solidFill>
                  <a:srgbClr val="7030A0"/>
                </a:solidFill>
              </a:rPr>
              <a:t>діяльність. Діти  з великим</a:t>
            </a:r>
          </a:p>
          <a:p>
            <a:pPr>
              <a:buNone/>
            </a:pPr>
            <a:r>
              <a:rPr lang="uk-UA" sz="2000" dirty="0" smtClean="0">
                <a:solidFill>
                  <a:srgbClr val="7030A0"/>
                </a:solidFill>
              </a:rPr>
              <a:t>задоволенням приймають</a:t>
            </a:r>
          </a:p>
          <a:p>
            <a:pPr>
              <a:buNone/>
            </a:pPr>
            <a:r>
              <a:rPr lang="uk-UA" sz="2000" dirty="0" smtClean="0">
                <a:solidFill>
                  <a:srgbClr val="7030A0"/>
                </a:solidFill>
              </a:rPr>
              <a:t>участь у позакласних заходах.</a:t>
            </a:r>
          </a:p>
          <a:p>
            <a:pPr>
              <a:buNone/>
            </a:pPr>
            <a:r>
              <a:rPr lang="uk-UA" sz="2000" dirty="0" smtClean="0">
                <a:solidFill>
                  <a:srgbClr val="7030A0"/>
                </a:solidFill>
              </a:rPr>
              <a:t>Але всім виступам передує</a:t>
            </a:r>
          </a:p>
          <a:p>
            <a:pPr>
              <a:buNone/>
            </a:pPr>
            <a:r>
              <a:rPr lang="uk-UA" sz="2000" dirty="0" smtClean="0">
                <a:solidFill>
                  <a:srgbClr val="7030A0"/>
                </a:solidFill>
              </a:rPr>
              <a:t>велика підготовча робота,</a:t>
            </a:r>
          </a:p>
          <a:p>
            <a:pPr>
              <a:buNone/>
            </a:pPr>
            <a:r>
              <a:rPr lang="uk-UA" sz="2000" dirty="0" smtClean="0">
                <a:solidFill>
                  <a:srgbClr val="7030A0"/>
                </a:solidFill>
              </a:rPr>
              <a:t>розвиток творчих здібностей</a:t>
            </a:r>
          </a:p>
          <a:p>
            <a:pPr>
              <a:buNone/>
            </a:pPr>
            <a:r>
              <a:rPr lang="uk-UA" sz="2000" dirty="0" smtClean="0">
                <a:solidFill>
                  <a:srgbClr val="7030A0"/>
                </a:solidFill>
              </a:rPr>
              <a:t>учнів на уроках, під час</a:t>
            </a:r>
          </a:p>
          <a:p>
            <a:pPr>
              <a:buNone/>
            </a:pPr>
            <a:r>
              <a:rPr lang="uk-UA" sz="2000" dirty="0" smtClean="0">
                <a:solidFill>
                  <a:srgbClr val="7030A0"/>
                </a:solidFill>
              </a:rPr>
              <a:t>виховних заходів. Учням класу</a:t>
            </a:r>
          </a:p>
          <a:p>
            <a:pPr>
              <a:buNone/>
            </a:pPr>
            <a:r>
              <a:rPr lang="uk-UA" sz="2000" dirty="0" smtClean="0">
                <a:solidFill>
                  <a:srgbClr val="7030A0"/>
                </a:solidFill>
              </a:rPr>
              <a:t>дуже подобаються класні</a:t>
            </a:r>
          </a:p>
          <a:p>
            <a:pPr>
              <a:buNone/>
            </a:pPr>
            <a:r>
              <a:rPr lang="uk-UA" sz="2000" dirty="0" smtClean="0">
                <a:solidFill>
                  <a:srgbClr val="7030A0"/>
                </a:solidFill>
              </a:rPr>
              <a:t>години, пов’язані з творчими</a:t>
            </a:r>
          </a:p>
          <a:p>
            <a:pPr>
              <a:buNone/>
            </a:pPr>
            <a:r>
              <a:rPr lang="uk-UA" sz="2000" dirty="0" smtClean="0">
                <a:solidFill>
                  <a:srgbClr val="7030A0"/>
                </a:solidFill>
              </a:rPr>
              <a:t>завданнями, різноманітні</a:t>
            </a:r>
          </a:p>
          <a:p>
            <a:pPr>
              <a:buNone/>
            </a:pPr>
            <a:r>
              <a:rPr lang="uk-UA" sz="2000" dirty="0" smtClean="0">
                <a:solidFill>
                  <a:srgbClr val="7030A0"/>
                </a:solidFill>
              </a:rPr>
              <a:t>турніри, вікторини..</a:t>
            </a:r>
            <a:endParaRPr lang="uk-UA" sz="2000" dirty="0">
              <a:solidFill>
                <a:srgbClr val="7030A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22</a:t>
            </a:fld>
            <a:endParaRPr lang="uk-UA"/>
          </a:p>
        </p:txBody>
      </p:sp>
      <p:pic>
        <p:nvPicPr>
          <p:cNvPr id="2050" name="Picture 2" descr="C:\Users\1\Desktop\фото для портфоліо\S7303996.JPG"/>
          <p:cNvPicPr>
            <a:picLocks noChangeAspect="1" noChangeArrowheads="1"/>
          </p:cNvPicPr>
          <p:nvPr/>
        </p:nvPicPr>
        <p:blipFill>
          <a:blip r:embed="rId2" cstate="print"/>
          <a:srcRect t="18519" r="15122"/>
          <a:stretch>
            <a:fillRect/>
          </a:stretch>
        </p:blipFill>
        <p:spPr bwMode="auto">
          <a:xfrm rot="20600317">
            <a:off x="479263" y="1413399"/>
            <a:ext cx="3222707" cy="2320305"/>
          </a:xfrm>
          <a:prstGeom prst="rect">
            <a:avLst/>
          </a:prstGeom>
          <a:noFill/>
        </p:spPr>
      </p:pic>
      <p:pic>
        <p:nvPicPr>
          <p:cNvPr id="2052" name="Picture 4" descr="D:\Сергій\Папка класного кер_вника\Рисунки-фото ст\2010 море 1 вересня\S7302993.JPG"/>
          <p:cNvPicPr>
            <a:picLocks noChangeAspect="1" noChangeArrowheads="1"/>
          </p:cNvPicPr>
          <p:nvPr/>
        </p:nvPicPr>
        <p:blipFill>
          <a:blip r:embed="rId3" cstate="print"/>
          <a:srcRect l="15828" t="19481" b="9089"/>
          <a:stretch>
            <a:fillRect/>
          </a:stretch>
        </p:blipFill>
        <p:spPr bwMode="auto">
          <a:xfrm>
            <a:off x="0" y="4000504"/>
            <a:ext cx="2806010" cy="1785926"/>
          </a:xfrm>
          <a:prstGeom prst="rect">
            <a:avLst/>
          </a:prstGeom>
          <a:noFill/>
        </p:spPr>
      </p:pic>
      <p:pic>
        <p:nvPicPr>
          <p:cNvPr id="2053" name="Picture 5" descr="D:\Сергій\Папка класного кер_вника\Рисунки-фото ст\2010 море 1 вересня\S7302995.JPG"/>
          <p:cNvPicPr>
            <a:picLocks noChangeAspect="1" noChangeArrowheads="1"/>
          </p:cNvPicPr>
          <p:nvPr/>
        </p:nvPicPr>
        <p:blipFill>
          <a:blip r:embed="rId4" cstate="print"/>
          <a:srcRect l="25569" t="34092" r="5031" b="10713"/>
          <a:stretch>
            <a:fillRect/>
          </a:stretch>
        </p:blipFill>
        <p:spPr bwMode="auto">
          <a:xfrm rot="2343180">
            <a:off x="2780349" y="4090517"/>
            <a:ext cx="1800475" cy="1073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642918"/>
            <a:ext cx="6500858" cy="5143536"/>
          </a:xfrm>
        </p:spPr>
        <p:txBody>
          <a:bodyPr/>
          <a:lstStyle/>
          <a:p>
            <a:pPr>
              <a:buFontTx/>
              <a:buNone/>
            </a:pPr>
            <a:r>
              <a:rPr lang="uk-UA" sz="2800" dirty="0" smtClean="0">
                <a:solidFill>
                  <a:srgbClr val="7030A0"/>
                </a:solidFill>
                <a:latin typeface="Cooper Black" pitchFamily="18" charset="0"/>
              </a:rPr>
              <a:t>ЖИТТЯ, СКАЖУ Я ВАМ ВІДВЕРТО,</a:t>
            </a:r>
          </a:p>
          <a:p>
            <a:pPr>
              <a:buFontTx/>
              <a:buNone/>
            </a:pPr>
            <a:r>
              <a:rPr lang="uk-UA" sz="2800" dirty="0" smtClean="0">
                <a:solidFill>
                  <a:srgbClr val="7030A0"/>
                </a:solidFill>
                <a:latin typeface="Cooper Black" pitchFamily="18" charset="0"/>
              </a:rPr>
              <a:t>ТО НАПОЛЕГЛИВО І ВПЕРТО</a:t>
            </a:r>
          </a:p>
          <a:p>
            <a:pPr>
              <a:buFontTx/>
              <a:buNone/>
            </a:pPr>
            <a:r>
              <a:rPr lang="uk-UA" sz="2800" dirty="0" smtClean="0">
                <a:solidFill>
                  <a:srgbClr val="7030A0"/>
                </a:solidFill>
                <a:latin typeface="Cooper Black" pitchFamily="18" charset="0"/>
              </a:rPr>
              <a:t>ЩОДНЯ ПО КРОКУ ДО МЕТИ.</a:t>
            </a:r>
          </a:p>
          <a:p>
            <a:pPr>
              <a:buFontTx/>
              <a:buNone/>
            </a:pPr>
            <a:r>
              <a:rPr lang="uk-UA" sz="2800" dirty="0" smtClean="0">
                <a:solidFill>
                  <a:srgbClr val="7030A0"/>
                </a:solidFill>
                <a:latin typeface="Cooper Black" pitchFamily="18" charset="0"/>
              </a:rPr>
              <a:t>БО БЕЗ МЕТИ -  ТО Є НЕ ТИ.</a:t>
            </a:r>
          </a:p>
          <a:p>
            <a:pPr>
              <a:buFontTx/>
              <a:buNone/>
            </a:pPr>
            <a:r>
              <a:rPr lang="uk-UA" sz="2800" dirty="0" smtClean="0">
                <a:solidFill>
                  <a:srgbClr val="7030A0"/>
                </a:solidFill>
                <a:latin typeface="Cooper Black" pitchFamily="18" charset="0"/>
              </a:rPr>
              <a:t>МЕТА ВЕСЬ РУХАЄ ПРОГРЕС</a:t>
            </a:r>
          </a:p>
          <a:p>
            <a:pPr>
              <a:buFontTx/>
              <a:buNone/>
            </a:pPr>
            <a:r>
              <a:rPr lang="uk-UA" sz="2800" dirty="0" smtClean="0">
                <a:solidFill>
                  <a:srgbClr val="7030A0"/>
                </a:solidFill>
                <a:latin typeface="Cooper Black" pitchFamily="18" charset="0"/>
              </a:rPr>
              <a:t>Й ЖИТТЮ ДАРУЄ ІНТЕРЕС.</a:t>
            </a:r>
          </a:p>
          <a:p>
            <a:pPr>
              <a:buFontTx/>
              <a:buNone/>
            </a:pPr>
            <a:r>
              <a:rPr lang="uk-UA" sz="2800" dirty="0" smtClean="0">
                <a:solidFill>
                  <a:srgbClr val="7030A0"/>
                </a:solidFill>
                <a:latin typeface="Cooper Black" pitchFamily="18" charset="0"/>
              </a:rPr>
              <a:t>З МЕТОЮ БЕЗЛІЧ Є ІДЕЙ,</a:t>
            </a:r>
          </a:p>
          <a:p>
            <a:pPr>
              <a:buFontTx/>
              <a:buNone/>
            </a:pPr>
            <a:r>
              <a:rPr lang="uk-UA" sz="2800" dirty="0" smtClean="0">
                <a:solidFill>
                  <a:srgbClr val="7030A0"/>
                </a:solidFill>
                <a:latin typeface="Cooper Black" pitchFamily="18" charset="0"/>
              </a:rPr>
              <a:t>З МЕТОЮ ТИ, МОВ ПРОМЕТЕЙ.</a:t>
            </a:r>
          </a:p>
          <a:p>
            <a:pPr>
              <a:buFontTx/>
              <a:buNone/>
            </a:pPr>
            <a:r>
              <a:rPr lang="uk-UA" sz="2800" dirty="0" smtClean="0">
                <a:solidFill>
                  <a:srgbClr val="7030A0"/>
                </a:solidFill>
                <a:latin typeface="Cooper Black" pitchFamily="18" charset="0"/>
              </a:rPr>
              <a:t>ПОВІРТЕ -  ВАРТІ МИ МЕТИ</a:t>
            </a:r>
          </a:p>
          <a:p>
            <a:pPr>
              <a:buFontTx/>
              <a:buNone/>
            </a:pPr>
            <a:r>
              <a:rPr lang="uk-UA" sz="2800" dirty="0" smtClean="0">
                <a:solidFill>
                  <a:srgbClr val="7030A0"/>
                </a:solidFill>
                <a:latin typeface="Cooper Black" pitchFamily="18" charset="0"/>
              </a:rPr>
              <a:t>Й ДО НЕЇ ТРЕБА ВПЕРТО ЙТИ.</a:t>
            </a:r>
            <a:endParaRPr lang="uk-UA" sz="2800" dirty="0">
              <a:solidFill>
                <a:srgbClr val="7030A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23</a:t>
            </a:fld>
            <a:endParaRPr lang="uk-UA"/>
          </a:p>
        </p:txBody>
      </p:sp>
      <p:pic>
        <p:nvPicPr>
          <p:cNvPr id="1026" name="Picture 2" descr="C:\Users\1\Desktop\фото для портфоліо\S7302302.JPG"/>
          <p:cNvPicPr>
            <a:picLocks noChangeAspect="1" noChangeArrowheads="1"/>
          </p:cNvPicPr>
          <p:nvPr/>
        </p:nvPicPr>
        <p:blipFill>
          <a:blip r:embed="rId3" cstate="print"/>
          <a:srcRect l="40180" t="6494" r="29381" b="36687"/>
          <a:stretch>
            <a:fillRect/>
          </a:stretch>
        </p:blipFill>
        <p:spPr bwMode="auto">
          <a:xfrm>
            <a:off x="6286512" y="1357298"/>
            <a:ext cx="2653411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500042"/>
            <a:ext cx="3714776" cy="642942"/>
          </a:xfrm>
        </p:spPr>
        <p:txBody>
          <a:bodyPr/>
          <a:lstStyle/>
          <a:p>
            <a:r>
              <a:rPr lang="uk-UA" sz="3200" i="1" dirty="0">
                <a:solidFill>
                  <a:srgbClr val="7030A0"/>
                </a:solidFill>
              </a:rPr>
              <a:t>МОЇ ЯНГОЛЯТА</a:t>
            </a:r>
            <a:endParaRPr lang="ru-RU" sz="3200" i="1" dirty="0">
              <a:solidFill>
                <a:srgbClr val="7030A0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24</a:t>
            </a:fld>
            <a:endParaRPr lang="uk-UA"/>
          </a:p>
        </p:txBody>
      </p:sp>
      <p:pic>
        <p:nvPicPr>
          <p:cNvPr id="33796" name="Picture 4" descr="Image-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2835275" cy="2138362"/>
          </a:xfrm>
          <a:prstGeom prst="rect">
            <a:avLst/>
          </a:prstGeom>
          <a:noFill/>
        </p:spPr>
      </p:pic>
      <p:pic>
        <p:nvPicPr>
          <p:cNvPr id="33797" name="Picture 5" descr="Image-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357298"/>
            <a:ext cx="2419350" cy="3995737"/>
          </a:xfrm>
          <a:prstGeom prst="rect">
            <a:avLst/>
          </a:prstGeom>
          <a:noFill/>
        </p:spPr>
      </p:pic>
      <p:pic>
        <p:nvPicPr>
          <p:cNvPr id="33798" name="Picture 6" descr="Image-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571480"/>
            <a:ext cx="3435350" cy="2352675"/>
          </a:xfrm>
          <a:prstGeom prst="rect">
            <a:avLst/>
          </a:prstGeom>
          <a:noFill/>
        </p:spPr>
      </p:pic>
      <p:pic>
        <p:nvPicPr>
          <p:cNvPr id="7" name="Picture 4" descr="Изображение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000372"/>
            <a:ext cx="2613025" cy="3071812"/>
          </a:xfrm>
          <a:prstGeom prst="rect">
            <a:avLst/>
          </a:prstGeom>
          <a:noFill/>
        </p:spPr>
      </p:pic>
      <p:pic>
        <p:nvPicPr>
          <p:cNvPr id="8" name="Picture 7" descr="Новогригорівка видатні діти 0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357562"/>
            <a:ext cx="2851150" cy="24193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Image-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76250"/>
            <a:ext cx="2586037" cy="2571750"/>
          </a:xfrm>
          <a:prstGeom prst="rect">
            <a:avLst/>
          </a:prstGeom>
          <a:noFill/>
        </p:spPr>
      </p:pic>
      <p:pic>
        <p:nvPicPr>
          <p:cNvPr id="34821" name="Picture 5" descr="Image-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714356"/>
            <a:ext cx="3146425" cy="2082800"/>
          </a:xfrm>
          <a:prstGeom prst="rect">
            <a:avLst/>
          </a:prstGeom>
          <a:noFill/>
        </p:spPr>
      </p:pic>
      <p:pic>
        <p:nvPicPr>
          <p:cNvPr id="34822" name="Picture 6" descr="Image-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643314"/>
            <a:ext cx="3095625" cy="2132013"/>
          </a:xfrm>
          <a:prstGeom prst="rect">
            <a:avLst/>
          </a:prstGeom>
          <a:noFill/>
        </p:spPr>
      </p:pic>
      <p:pic>
        <p:nvPicPr>
          <p:cNvPr id="34823" name="Picture 7" descr="Image-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2000240"/>
            <a:ext cx="2354263" cy="1882775"/>
          </a:xfrm>
          <a:prstGeom prst="rect">
            <a:avLst/>
          </a:prstGeom>
          <a:noFill/>
        </p:spPr>
      </p:pic>
      <p:pic>
        <p:nvPicPr>
          <p:cNvPr id="34824" name="Picture 8" descr="Image-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3714752"/>
            <a:ext cx="3024188" cy="2127250"/>
          </a:xfrm>
          <a:prstGeom prst="rect">
            <a:avLst/>
          </a:prstGeom>
          <a:noFill/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25</a:t>
            </a:fld>
            <a:endParaRPr lang="uk-UA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фото для портфоліо\S73026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919" t="6314" r="6480"/>
          <a:stretch>
            <a:fillRect/>
          </a:stretch>
        </p:blipFill>
        <p:spPr bwMode="auto">
          <a:xfrm>
            <a:off x="571472" y="642918"/>
            <a:ext cx="3571900" cy="2865008"/>
          </a:xfrm>
          <a:prstGeom prst="rect">
            <a:avLst/>
          </a:prstGeom>
          <a:noFill/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26</a:t>
            </a:fld>
            <a:endParaRPr lang="uk-UA"/>
          </a:p>
        </p:txBody>
      </p:sp>
      <p:pic>
        <p:nvPicPr>
          <p:cNvPr id="2051" name="Picture 3" descr="C:\Users\1\Desktop\фото для портфоліо\S7302795.JPG"/>
          <p:cNvPicPr>
            <a:picLocks noChangeAspect="1" noChangeArrowheads="1"/>
          </p:cNvPicPr>
          <p:nvPr/>
        </p:nvPicPr>
        <p:blipFill>
          <a:blip r:embed="rId3" cstate="print"/>
          <a:srcRect l="3906" t="10417" r="3644"/>
          <a:stretch>
            <a:fillRect/>
          </a:stretch>
        </p:blipFill>
        <p:spPr bwMode="auto">
          <a:xfrm>
            <a:off x="4429124" y="1000108"/>
            <a:ext cx="3990814" cy="2900306"/>
          </a:xfrm>
          <a:prstGeom prst="rect">
            <a:avLst/>
          </a:prstGeom>
          <a:noFill/>
        </p:spPr>
      </p:pic>
      <p:pic>
        <p:nvPicPr>
          <p:cNvPr id="2052" name="Picture 4" descr="C:\Users\1\Desktop\фото для портфоліо\S7303113.JPG"/>
          <p:cNvPicPr>
            <a:picLocks noChangeAspect="1" noChangeArrowheads="1"/>
          </p:cNvPicPr>
          <p:nvPr/>
        </p:nvPicPr>
        <p:blipFill>
          <a:blip r:embed="rId4" cstate="print"/>
          <a:srcRect l="26786" t="12016" r="22077"/>
          <a:stretch>
            <a:fillRect/>
          </a:stretch>
        </p:blipFill>
        <p:spPr bwMode="auto">
          <a:xfrm rot="20654120">
            <a:off x="1426726" y="3467933"/>
            <a:ext cx="2269767" cy="2928934"/>
          </a:xfrm>
          <a:prstGeom prst="rect">
            <a:avLst/>
          </a:prstGeom>
          <a:noFill/>
        </p:spPr>
      </p:pic>
      <p:pic>
        <p:nvPicPr>
          <p:cNvPr id="2053" name="Picture 5" descr="C:\Users\1\Desktop\фото для портфоліо\S7303725.JPG"/>
          <p:cNvPicPr>
            <a:picLocks noChangeAspect="1" noChangeArrowheads="1"/>
          </p:cNvPicPr>
          <p:nvPr/>
        </p:nvPicPr>
        <p:blipFill>
          <a:blip r:embed="rId5" cstate="print"/>
          <a:srcRect l="45038" t="16332" r="24811" b="10803"/>
          <a:stretch>
            <a:fillRect/>
          </a:stretch>
        </p:blipFill>
        <p:spPr bwMode="auto">
          <a:xfrm rot="987150">
            <a:off x="4215905" y="4127419"/>
            <a:ext cx="1214446" cy="2201183"/>
          </a:xfrm>
          <a:prstGeom prst="rect">
            <a:avLst/>
          </a:prstGeom>
          <a:noFill/>
        </p:spPr>
      </p:pic>
      <p:pic>
        <p:nvPicPr>
          <p:cNvPr id="2054" name="Picture 6" descr="C:\Users\1\Desktop\фото для портфоліо\S73039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4214818"/>
            <a:ext cx="2571768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lang="uk-UA" sz="2800" i="1" dirty="0" smtClean="0">
                <a:solidFill>
                  <a:srgbClr val="7030A0"/>
                </a:solidFill>
              </a:rPr>
              <a:t>Життєве кредо:   </a:t>
            </a:r>
            <a:r>
              <a:rPr lang="uk-UA" sz="2800" dirty="0" smtClean="0">
                <a:solidFill>
                  <a:srgbClr val="7030A0"/>
                </a:solidFill>
              </a:rPr>
              <a:t>ТВОРИТИ ЗАРАДИ ЖИТТЯ,</a:t>
            </a:r>
            <a:br>
              <a:rPr lang="uk-UA" sz="2800" dirty="0" smtClean="0">
                <a:solidFill>
                  <a:srgbClr val="7030A0"/>
                </a:solidFill>
              </a:rPr>
            </a:br>
            <a:r>
              <a:rPr lang="uk-UA" sz="2800" dirty="0" smtClean="0">
                <a:solidFill>
                  <a:srgbClr val="7030A0"/>
                </a:solidFill>
              </a:rPr>
              <a:t>                        ЖИТИ ЗАРАДИ ДІТЕЙ.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endParaRPr lang="uk-UA" sz="28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uk-UA" sz="2400" b="1" i="1" dirty="0" smtClean="0">
                <a:solidFill>
                  <a:srgbClr val="002060"/>
                </a:solidFill>
              </a:rPr>
              <a:t>ЩОРАНКУ ВІРТЕ, А ЧИ НІ,</a:t>
            </a:r>
          </a:p>
          <a:p>
            <a:pPr algn="ctr">
              <a:buFontTx/>
              <a:buNone/>
            </a:pPr>
            <a:r>
              <a:rPr lang="uk-UA" sz="2400" b="1" i="1" dirty="0" smtClean="0">
                <a:solidFill>
                  <a:srgbClr val="002060"/>
                </a:solidFill>
              </a:rPr>
              <a:t>АЛЕ В ДУШІ ЗВУЧАТЬ ПІСНІ,</a:t>
            </a:r>
          </a:p>
          <a:p>
            <a:pPr algn="ctr">
              <a:buFontTx/>
              <a:buNone/>
            </a:pPr>
            <a:r>
              <a:rPr lang="uk-UA" sz="2400" b="1" i="1" dirty="0" smtClean="0">
                <a:solidFill>
                  <a:srgbClr val="002060"/>
                </a:solidFill>
              </a:rPr>
              <a:t>БО ЗНАЮ, ЩО ПІДУ ДО ШКОЛИ,</a:t>
            </a:r>
          </a:p>
          <a:p>
            <a:pPr algn="ctr">
              <a:buFontTx/>
              <a:buNone/>
            </a:pPr>
            <a:r>
              <a:rPr lang="uk-UA" sz="2400" b="1" i="1" dirty="0" smtClean="0">
                <a:solidFill>
                  <a:srgbClr val="002060"/>
                </a:solidFill>
              </a:rPr>
              <a:t>ДЕ БЕЗЛІЧ ЯНГОЛЯТ ДОВКОЛА.</a:t>
            </a:r>
          </a:p>
          <a:p>
            <a:pPr algn="ctr">
              <a:buFontTx/>
              <a:buNone/>
            </a:pPr>
            <a:r>
              <a:rPr lang="uk-UA" sz="2400" b="1" i="1" dirty="0" smtClean="0">
                <a:solidFill>
                  <a:srgbClr val="002060"/>
                </a:solidFill>
              </a:rPr>
              <a:t>І ЩЕБЕТ ЇХНІЙ  ТОЙ ПТАШИНИЙ,</a:t>
            </a:r>
          </a:p>
          <a:p>
            <a:pPr algn="ctr">
              <a:buFontTx/>
              <a:buNone/>
            </a:pPr>
            <a:r>
              <a:rPr lang="uk-UA" sz="2400" b="1" i="1" dirty="0" smtClean="0">
                <a:solidFill>
                  <a:srgbClr val="002060"/>
                </a:solidFill>
              </a:rPr>
              <a:t>ВЕСЬ ДЕНЬ НАВКОЛО МЕНЕ ЛИНЕ.</a:t>
            </a:r>
          </a:p>
          <a:p>
            <a:pPr algn="ctr">
              <a:buFontTx/>
              <a:buNone/>
            </a:pPr>
            <a:r>
              <a:rPr lang="uk-UA" sz="2400" b="1" i="1" dirty="0" smtClean="0">
                <a:solidFill>
                  <a:srgbClr val="002060"/>
                </a:solidFill>
              </a:rPr>
              <a:t>СЕРДЕЧНО ДЯКУЮ Я БОГУ</a:t>
            </a:r>
          </a:p>
          <a:p>
            <a:pPr algn="ctr">
              <a:buFontTx/>
              <a:buNone/>
            </a:pPr>
            <a:r>
              <a:rPr lang="uk-UA" sz="2400" b="1" i="1" dirty="0" smtClean="0">
                <a:solidFill>
                  <a:srgbClr val="002060"/>
                </a:solidFill>
              </a:rPr>
              <a:t>ЗА  ТУ ВЧИТЕЛЬСЬКУЮ ДОРОГУ,</a:t>
            </a:r>
          </a:p>
          <a:p>
            <a:pPr algn="ctr">
              <a:buFontTx/>
              <a:buNone/>
            </a:pPr>
            <a:r>
              <a:rPr lang="uk-UA" sz="2400" b="1" i="1" dirty="0" smtClean="0">
                <a:solidFill>
                  <a:srgbClr val="002060"/>
                </a:solidFill>
              </a:rPr>
              <a:t>ЩО ВІН ПРОКЛАВ МЕНІ В ЖИТТІ.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</a:p>
          <a:p>
            <a:endParaRPr lang="uk-UA" sz="2400" b="1" i="1" dirty="0">
              <a:solidFill>
                <a:srgbClr val="00206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3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/>
          <a:lstStyle/>
          <a:p>
            <a:r>
              <a:rPr lang="uk-UA" i="1" dirty="0" smtClean="0">
                <a:solidFill>
                  <a:srgbClr val="7030A0"/>
                </a:solidFill>
              </a:rPr>
              <a:t>Загальні відомості</a:t>
            </a:r>
            <a:endParaRPr lang="uk-UA" i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uk-UA" sz="2400" b="1" dirty="0" smtClean="0">
                <a:solidFill>
                  <a:srgbClr val="7030A0"/>
                </a:solidFill>
              </a:rPr>
              <a:t>Яжло Сергій Михайлович</a:t>
            </a:r>
            <a:r>
              <a:rPr lang="uk-UA" sz="2400" dirty="0" smtClean="0">
                <a:solidFill>
                  <a:srgbClr val="7030A0"/>
                </a:solidFill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 dirty="0" smtClean="0">
                <a:solidFill>
                  <a:srgbClr val="7030A0"/>
                </a:solidFill>
              </a:rPr>
              <a:t>Дата народження:  04.06. 1974 р.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 dirty="0" smtClean="0">
                <a:solidFill>
                  <a:srgbClr val="7030A0"/>
                </a:solidFill>
              </a:rPr>
              <a:t>Освіта: </a:t>
            </a:r>
            <a:r>
              <a:rPr lang="uk-UA" sz="1600" i="1" dirty="0" smtClean="0">
                <a:solidFill>
                  <a:srgbClr val="7030A0"/>
                </a:solidFill>
              </a:rPr>
              <a:t>вища, Уманський пед. інститут. </a:t>
            </a:r>
            <a:endParaRPr lang="uk-UA" sz="1600" dirty="0" smtClean="0">
              <a:solidFill>
                <a:srgbClr val="7030A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 dirty="0" smtClean="0">
                <a:solidFill>
                  <a:srgbClr val="7030A0"/>
                </a:solidFill>
              </a:rPr>
              <a:t>Спеціальність за дипломом: </a:t>
            </a:r>
            <a:r>
              <a:rPr lang="uk-UA" sz="1600" i="1" dirty="0" smtClean="0">
                <a:solidFill>
                  <a:srgbClr val="7030A0"/>
                </a:solidFill>
              </a:rPr>
              <a:t>вчитель початкових класів </a:t>
            </a:r>
            <a:endParaRPr lang="uk-UA" sz="1600" dirty="0" smtClean="0">
              <a:solidFill>
                <a:srgbClr val="7030A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 dirty="0" smtClean="0">
                <a:solidFill>
                  <a:srgbClr val="7030A0"/>
                </a:solidFill>
              </a:rPr>
              <a:t>Стаж безпосередньої педагогічної роботи: </a:t>
            </a:r>
            <a:r>
              <a:rPr lang="uk-UA" sz="1600" i="1" dirty="0">
                <a:solidFill>
                  <a:srgbClr val="7030A0"/>
                </a:solidFill>
              </a:rPr>
              <a:t> </a:t>
            </a:r>
            <a:r>
              <a:rPr lang="uk-UA" sz="1600" i="1" dirty="0" smtClean="0">
                <a:solidFill>
                  <a:srgbClr val="7030A0"/>
                </a:solidFill>
              </a:rPr>
              <a:t>21 </a:t>
            </a:r>
            <a:r>
              <a:rPr lang="uk-UA" sz="1600" i="1" dirty="0" smtClean="0">
                <a:solidFill>
                  <a:srgbClr val="7030A0"/>
                </a:solidFill>
              </a:rPr>
              <a:t>років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 dirty="0" smtClean="0">
                <a:solidFill>
                  <a:srgbClr val="7030A0"/>
                </a:solidFill>
              </a:rPr>
              <a:t>Місце   роботи:   </a:t>
            </a:r>
            <a:r>
              <a:rPr lang="uk-UA" sz="1600" b="1" i="1" dirty="0" err="1" smtClean="0">
                <a:solidFill>
                  <a:srgbClr val="7030A0"/>
                </a:solidFill>
              </a:rPr>
              <a:t>Новогригорівська</a:t>
            </a:r>
            <a:r>
              <a:rPr lang="uk-UA" sz="1600" b="1" i="1" dirty="0" smtClean="0">
                <a:solidFill>
                  <a:srgbClr val="7030A0"/>
                </a:solidFill>
              </a:rPr>
              <a:t> ЗОШ, </a:t>
            </a:r>
            <a:r>
              <a:rPr lang="uk-UA" sz="1600" b="1" i="1" dirty="0" err="1" smtClean="0">
                <a:solidFill>
                  <a:srgbClr val="7030A0"/>
                </a:solidFill>
              </a:rPr>
              <a:t>Арбузинської</a:t>
            </a:r>
            <a:r>
              <a:rPr lang="uk-UA" sz="1600" b="1" i="1" dirty="0" smtClean="0">
                <a:solidFill>
                  <a:srgbClr val="7030A0"/>
                </a:solidFill>
              </a:rPr>
              <a:t> райдержадміністрації, Миколаївської області.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 dirty="0" smtClean="0">
                <a:solidFill>
                  <a:srgbClr val="7030A0"/>
                </a:solidFill>
              </a:rPr>
              <a:t>Посада: </a:t>
            </a:r>
            <a:r>
              <a:rPr lang="uk-UA" sz="1600" b="1" i="1" dirty="0" smtClean="0">
                <a:solidFill>
                  <a:srgbClr val="7030A0"/>
                </a:solidFill>
              </a:rPr>
              <a:t>вчитель початкових класів.</a:t>
            </a:r>
            <a:r>
              <a:rPr lang="uk-UA" sz="1600" i="1" dirty="0" smtClean="0">
                <a:solidFill>
                  <a:srgbClr val="7030A0"/>
                </a:solidFill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 dirty="0" smtClean="0">
                <a:solidFill>
                  <a:srgbClr val="7030A0"/>
                </a:solidFill>
              </a:rPr>
              <a:t>Державні нагороди - грамоти Відділу освіти, Обласного управління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 dirty="0" smtClean="0">
                <a:solidFill>
                  <a:srgbClr val="7030A0"/>
                </a:solidFill>
              </a:rPr>
              <a:t>освіти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 dirty="0" smtClean="0">
                <a:solidFill>
                  <a:srgbClr val="7030A0"/>
                </a:solidFill>
              </a:rPr>
              <a:t>Переможець </a:t>
            </a:r>
            <a:r>
              <a:rPr lang="en-US" sz="1600" dirty="0" smtClean="0">
                <a:solidFill>
                  <a:srgbClr val="7030A0"/>
                </a:solidFill>
              </a:rPr>
              <a:t>V </a:t>
            </a:r>
            <a:r>
              <a:rPr lang="uk-UA" sz="1600" dirty="0" smtClean="0">
                <a:solidFill>
                  <a:srgbClr val="7030A0"/>
                </a:solidFill>
              </a:rPr>
              <a:t>Всеукраїнського конкурсу на кращу розробку уроку, заняття, сценарію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 dirty="0" smtClean="0">
                <a:solidFill>
                  <a:srgbClr val="7030A0"/>
                </a:solidFill>
              </a:rPr>
              <a:t>виховного заходу.  Редакція газети “ Розкажіть онуку “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 dirty="0" smtClean="0">
                <a:solidFill>
                  <a:srgbClr val="7030A0"/>
                </a:solidFill>
              </a:rPr>
              <a:t>Переможець районного етапу конкурсу </a:t>
            </a:r>
            <a:r>
              <a:rPr lang="uk-UA" sz="1600" b="1" dirty="0" smtClean="0">
                <a:solidFill>
                  <a:srgbClr val="7030A0"/>
                </a:solidFill>
              </a:rPr>
              <a:t>“ Вчитель року 2008 “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 dirty="0" smtClean="0">
                <a:solidFill>
                  <a:srgbClr val="7030A0"/>
                </a:solidFill>
              </a:rPr>
              <a:t>Форми та результати підвищення кваліфікації протягом останніх 5 років: </a:t>
            </a:r>
            <a:r>
              <a:rPr lang="uk-UA" sz="1600" i="1" dirty="0" smtClean="0">
                <a:solidFill>
                  <a:srgbClr val="7030A0"/>
                </a:solidFill>
              </a:rPr>
              <a:t>Курси підвищення кваліфікації при Миколаївському обласному інституті післядипломної педагогічної освіти. Курси за Проектом ХОУП.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 dirty="0" smtClean="0">
                <a:solidFill>
                  <a:srgbClr val="7030A0"/>
                </a:solidFill>
              </a:rPr>
              <a:t>Результати попередньої атестації: </a:t>
            </a:r>
            <a:r>
              <a:rPr lang="uk-UA" sz="1600" b="1" dirty="0" smtClean="0">
                <a:solidFill>
                  <a:srgbClr val="7030A0"/>
                </a:solidFill>
              </a:rPr>
              <a:t>старший вчитель</a:t>
            </a:r>
            <a:r>
              <a:rPr lang="uk-UA" sz="1600" dirty="0" smtClean="0">
                <a:solidFill>
                  <a:srgbClr val="7030A0"/>
                </a:solidFill>
              </a:rPr>
              <a:t>, </a:t>
            </a:r>
            <a:r>
              <a:rPr lang="uk-UA" sz="1600" dirty="0" smtClean="0">
                <a:solidFill>
                  <a:srgbClr val="7030A0"/>
                </a:solidFill>
              </a:rPr>
              <a:t>спеціаліст  </a:t>
            </a:r>
            <a:r>
              <a:rPr lang="uk-UA" sz="1600" b="1" dirty="0" smtClean="0">
                <a:solidFill>
                  <a:srgbClr val="7030A0"/>
                </a:solidFill>
              </a:rPr>
              <a:t>“ Вищої категорії ”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dirty="0" smtClean="0">
                <a:solidFill>
                  <a:srgbClr val="7030A0"/>
                </a:solidFill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dirty="0" smtClean="0"/>
              <a:t> </a:t>
            </a:r>
            <a:endParaRPr lang="ru-RU" dirty="0" smtClean="0"/>
          </a:p>
          <a:p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dirty="0" smtClean="0"/>
              <a:t>С. М. Яжло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4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554898">
            <a:off x="1676871" y="194994"/>
            <a:ext cx="2596529" cy="3568330"/>
          </a:xfrm>
          <a:prstGeom prst="rect">
            <a:avLst/>
          </a:prstGeom>
        </p:spPr>
      </p:pic>
      <p:pic>
        <p:nvPicPr>
          <p:cNvPr id="3" name="Рисунок 2" descr="Image-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286124"/>
            <a:ext cx="3643338" cy="2572769"/>
          </a:xfrm>
          <a:prstGeom prst="rect">
            <a:avLst/>
          </a:prstGeom>
        </p:spPr>
      </p:pic>
      <p:pic>
        <p:nvPicPr>
          <p:cNvPr id="4" name="Рисунок 3" descr="Image-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785794"/>
            <a:ext cx="3500462" cy="2520095"/>
          </a:xfrm>
          <a:prstGeom prst="rect">
            <a:avLst/>
          </a:prstGeom>
        </p:spPr>
      </p:pic>
      <p:pic>
        <p:nvPicPr>
          <p:cNvPr id="5" name="Рисунок 4" descr="Image-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3500438"/>
            <a:ext cx="2714644" cy="1835843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5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3357586" cy="917596"/>
          </a:xfrm>
        </p:spPr>
        <p:txBody>
          <a:bodyPr/>
          <a:lstStyle/>
          <a:p>
            <a:r>
              <a:rPr lang="uk-UA" sz="3600" i="1" dirty="0" smtClean="0">
                <a:solidFill>
                  <a:srgbClr val="7030A0"/>
                </a:solidFill>
              </a:rPr>
              <a:t>Нагороди:</a:t>
            </a:r>
            <a:endParaRPr lang="uk-UA" sz="3600" i="1" dirty="0">
              <a:solidFill>
                <a:srgbClr val="7030A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6</a:t>
            </a:fld>
            <a:endParaRPr lang="uk-UA"/>
          </a:p>
        </p:txBody>
      </p:sp>
      <p:pic>
        <p:nvPicPr>
          <p:cNvPr id="4" name="Рисунок 3" descr="Image-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071546"/>
            <a:ext cx="3214710" cy="4577833"/>
          </a:xfrm>
          <a:prstGeom prst="rect">
            <a:avLst/>
          </a:prstGeom>
        </p:spPr>
      </p:pic>
      <p:pic>
        <p:nvPicPr>
          <p:cNvPr id="5" name="Рисунок 4" descr="Image-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642918"/>
            <a:ext cx="2370642" cy="3429001"/>
          </a:xfrm>
          <a:prstGeom prst="rect">
            <a:avLst/>
          </a:prstGeom>
        </p:spPr>
      </p:pic>
      <p:pic>
        <p:nvPicPr>
          <p:cNvPr id="7" name="Рисунок 6" descr="Image-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2143116"/>
            <a:ext cx="2571768" cy="3595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642918"/>
            <a:ext cx="3065852" cy="4338917"/>
          </a:xfrm>
          <a:prstGeom prst="rect">
            <a:avLst/>
          </a:prstGeom>
        </p:spPr>
      </p:pic>
      <p:pic>
        <p:nvPicPr>
          <p:cNvPr id="5" name="Рисунок 4" descr="Image-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928670"/>
            <a:ext cx="3357586" cy="4691143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7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428604"/>
            <a:ext cx="4071966" cy="857248"/>
          </a:xfrm>
        </p:spPr>
        <p:txBody>
          <a:bodyPr/>
          <a:lstStyle/>
          <a:p>
            <a:r>
              <a:rPr lang="uk-UA" sz="3200" i="1" dirty="0" smtClean="0">
                <a:solidFill>
                  <a:srgbClr val="7030A0"/>
                </a:solidFill>
              </a:rPr>
              <a:t>Публікації в пресі:</a:t>
            </a:r>
            <a:endParaRPr lang="uk-UA" sz="3200" i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428736"/>
            <a:ext cx="6829444" cy="900106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uk-UA" sz="1600" dirty="0" smtClean="0">
                <a:solidFill>
                  <a:srgbClr val="7030A0"/>
                </a:solidFill>
              </a:rPr>
              <a:t>Статті на шкільну тематику в районній  газеті “ Нове життя “</a:t>
            </a:r>
          </a:p>
          <a:p>
            <a:pPr>
              <a:buFont typeface="Wingdings" pitchFamily="2" charset="2"/>
              <a:buChar char="v"/>
            </a:pPr>
            <a:r>
              <a:rPr lang="uk-UA" sz="1600" dirty="0" smtClean="0">
                <a:solidFill>
                  <a:srgbClr val="7030A0"/>
                </a:solidFill>
              </a:rPr>
              <a:t>Розробки уроків та позакласних заходів в газеті “ Розкажіть онуку “</a:t>
            </a:r>
          </a:p>
          <a:p>
            <a:pPr>
              <a:buNone/>
            </a:pPr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8</a:t>
            </a:fld>
            <a:endParaRPr lang="uk-UA"/>
          </a:p>
        </p:txBody>
      </p:sp>
      <p:pic>
        <p:nvPicPr>
          <p:cNvPr id="2050" name="Picture 2" descr="C:\Users\1\Desktop\фото для портфоліо\21.04.2008 19-18-12_00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071678"/>
            <a:ext cx="2786082" cy="4018531"/>
          </a:xfrm>
          <a:prstGeom prst="rect">
            <a:avLst/>
          </a:prstGeom>
          <a:noFill/>
        </p:spPr>
      </p:pic>
      <p:pic>
        <p:nvPicPr>
          <p:cNvPr id="2051" name="Picture 3" descr="C:\Users\1\Desktop\фото для портфоліо\21.04.2008 19-20-57_00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37722">
            <a:off x="3662858" y="2528630"/>
            <a:ext cx="2284225" cy="3189410"/>
          </a:xfrm>
          <a:prstGeom prst="rect">
            <a:avLst/>
          </a:prstGeom>
          <a:noFill/>
        </p:spPr>
      </p:pic>
      <p:pic>
        <p:nvPicPr>
          <p:cNvPr id="2052" name="Picture 4" descr="C:\Users\1\Desktop\фото для портфоліо\21.04.2008 19-23-16_00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2071678"/>
            <a:ext cx="2286376" cy="3275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фото для портфоліо\21.04.2008 19-25-57_00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816222">
            <a:off x="580034" y="590883"/>
            <a:ext cx="2471031" cy="3519347"/>
          </a:xfrm>
          <a:prstGeom prst="rect">
            <a:avLst/>
          </a:prstGeom>
          <a:noFill/>
        </p:spPr>
      </p:pic>
      <p:pic>
        <p:nvPicPr>
          <p:cNvPr id="3075" name="Picture 3" descr="C:\Users\1\Desktop\фото для портфоліо\21.04.2008 19-28-36_00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2857496"/>
            <a:ext cx="2428892" cy="3470794"/>
          </a:xfrm>
          <a:prstGeom prst="rect">
            <a:avLst/>
          </a:prstGeom>
          <a:noFill/>
        </p:spPr>
      </p:pic>
      <p:pic>
        <p:nvPicPr>
          <p:cNvPr id="3076" name="Picture 4" descr="C:\Users\1\Desktop\фото для портфоліо\21.04.2008 19-31-43_00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38129">
            <a:off x="4253497" y="158231"/>
            <a:ext cx="1987084" cy="2926629"/>
          </a:xfrm>
          <a:prstGeom prst="rect">
            <a:avLst/>
          </a:prstGeom>
          <a:noFill/>
        </p:spPr>
      </p:pic>
      <p:pic>
        <p:nvPicPr>
          <p:cNvPr id="3077" name="Picture 5" descr="C:\Users\1\Desktop\фото для портфоліо\21.04.2008 19-34-05_00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1857364"/>
            <a:ext cx="2554338" cy="3606124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С. М. Яжло</a:t>
            </a: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9E20-E4B7-4A9E-8A13-284B1F08A1CE}" type="slidenum">
              <a:rPr lang="uk-UA" smtClean="0"/>
              <a:pPr/>
              <a:t>9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ёз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Берёзка</Template>
  <TotalTime>328</TotalTime>
  <Words>1211</Words>
  <Application>Microsoft Office PowerPoint</Application>
  <PresentationFormat>Экран (4:3)</PresentationFormat>
  <Paragraphs>211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Берёзка</vt:lpstr>
      <vt:lpstr>Презентація досвіду роботи   Новогригорівської ЗОШ I –II ступенів  Яжла Сергія Михайловича</vt:lpstr>
      <vt:lpstr>Зміст</vt:lpstr>
      <vt:lpstr>Життєве кредо:   ТВОРИТИ ЗАРАДИ ЖИТТЯ,                         ЖИТИ ЗАРАДИ ДІТЕЙ. </vt:lpstr>
      <vt:lpstr>Загальні відомості</vt:lpstr>
      <vt:lpstr>Слайд 5</vt:lpstr>
      <vt:lpstr>Нагороди:</vt:lpstr>
      <vt:lpstr>Слайд 7</vt:lpstr>
      <vt:lpstr>Публікації в пресі:</vt:lpstr>
      <vt:lpstr>Слайд 9</vt:lpstr>
      <vt:lpstr>Проблема, над якою працюю: </vt:lpstr>
      <vt:lpstr>Проблема, над якою працюю: </vt:lpstr>
      <vt:lpstr>Проблема, над якою працюю: </vt:lpstr>
      <vt:lpstr>Проблема, над якою працюю: </vt:lpstr>
      <vt:lpstr>Проблема, над якою працюю: </vt:lpstr>
      <vt:lpstr>Проблема, над якою працюю: </vt:lpstr>
      <vt:lpstr>Проблема, над якою працюю:</vt:lpstr>
      <vt:lpstr>Слайд 17</vt:lpstr>
      <vt:lpstr>Слайд 18</vt:lpstr>
      <vt:lpstr>Слайд 19</vt:lpstr>
      <vt:lpstr> Предметна ІКТ – компетентність учнів виявляється у таких ознаках: </vt:lpstr>
      <vt:lpstr>Класовод</vt:lpstr>
      <vt:lpstr>Виховна робота</vt:lpstr>
      <vt:lpstr>Слайд 23</vt:lpstr>
      <vt:lpstr>МОЇ ЯНГОЛЯТА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вчителя початкових класів Новогригорівської ЗОШ I –II ступенів  Яжло Сергія Михайловича</dc:title>
  <dc:creator>1</dc:creator>
  <cp:lastModifiedBy>1</cp:lastModifiedBy>
  <cp:revision>43</cp:revision>
  <dcterms:created xsi:type="dcterms:W3CDTF">2012-03-27T06:43:02Z</dcterms:created>
  <dcterms:modified xsi:type="dcterms:W3CDTF">2013-11-15T16:50:48Z</dcterms:modified>
</cp:coreProperties>
</file>